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sldIdLst>
    <p:sldId id="256" r:id="rId2"/>
    <p:sldId id="257" r:id="rId3"/>
    <p:sldId id="259" r:id="rId4"/>
    <p:sldId id="260" r:id="rId5"/>
    <p:sldId id="261" r:id="rId6"/>
    <p:sldId id="262" r:id="rId7"/>
    <p:sldId id="263" r:id="rId8"/>
    <p:sldId id="264" r:id="rId9"/>
    <p:sldId id="267" r:id="rId10"/>
    <p:sldId id="258"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7" d="100"/>
          <a:sy n="77" d="100"/>
        </p:scale>
        <p:origin x="82" y="2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A6348A-DC6C-401B-8766-3E3910E8DC03}"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624BC9D1-41F6-4A32-98DA-84764F5BE33C}">
      <dgm:prSet/>
      <dgm:spPr/>
      <dgm:t>
        <a:bodyPr/>
        <a:lstStyle/>
        <a:p>
          <a:r>
            <a:rPr lang="en-US" b="0" i="0" baseline="0"/>
            <a:t>The purpose of this research is to examine applications of music and augmentations of memory in Alzheimer’s and dementia patients. </a:t>
          </a:r>
          <a:endParaRPr lang="en-US"/>
        </a:p>
      </dgm:t>
    </dgm:pt>
    <dgm:pt modelId="{2B10054D-C778-444D-9E33-D13CA3FCE3E3}" type="parTrans" cxnId="{8678CE94-2F0A-481E-B64B-1E949433DAF7}">
      <dgm:prSet/>
      <dgm:spPr/>
      <dgm:t>
        <a:bodyPr/>
        <a:lstStyle/>
        <a:p>
          <a:endParaRPr lang="en-US"/>
        </a:p>
      </dgm:t>
    </dgm:pt>
    <dgm:pt modelId="{E0D33457-849B-4E0B-9DC1-1C55EA5F1AD1}" type="sibTrans" cxnId="{8678CE94-2F0A-481E-B64B-1E949433DAF7}">
      <dgm:prSet/>
      <dgm:spPr/>
      <dgm:t>
        <a:bodyPr/>
        <a:lstStyle/>
        <a:p>
          <a:endParaRPr lang="en-US"/>
        </a:p>
      </dgm:t>
    </dgm:pt>
    <dgm:pt modelId="{BF934AC6-F40B-4B3E-88DE-4F6E6EA2CE37}">
      <dgm:prSet/>
      <dgm:spPr/>
      <dgm:t>
        <a:bodyPr/>
        <a:lstStyle/>
        <a:p>
          <a:r>
            <a:rPr lang="en-US"/>
            <a:t>According to the Alzheimer’s Association (n.d.), the steady degeneration in cognitive status related to Alzheimer’s and dementia interrupts the activities of daily living in individuals. Alzheimer’s and dementia are more common today and research conduction takes place on a consistent basis to establish interventional treatments. </a:t>
          </a:r>
        </a:p>
      </dgm:t>
    </dgm:pt>
    <dgm:pt modelId="{008960EB-146B-4F21-B83A-FDF74934E72E}" type="parTrans" cxnId="{1D4A5F0C-C431-4AE2-95A9-0D71A4BE0876}">
      <dgm:prSet/>
      <dgm:spPr/>
      <dgm:t>
        <a:bodyPr/>
        <a:lstStyle/>
        <a:p>
          <a:endParaRPr lang="en-US"/>
        </a:p>
      </dgm:t>
    </dgm:pt>
    <dgm:pt modelId="{9EEC2EE3-F5B5-4CFF-AA0F-E327E41AD1A0}" type="sibTrans" cxnId="{1D4A5F0C-C431-4AE2-95A9-0D71A4BE0876}">
      <dgm:prSet/>
      <dgm:spPr/>
      <dgm:t>
        <a:bodyPr/>
        <a:lstStyle/>
        <a:p>
          <a:endParaRPr lang="en-US"/>
        </a:p>
      </dgm:t>
    </dgm:pt>
    <dgm:pt modelId="{D68258C1-1F8A-4F75-B496-2AE38D0DF3B9}" type="pres">
      <dgm:prSet presAssocID="{2FA6348A-DC6C-401B-8766-3E3910E8DC03}" presName="diagram" presStyleCnt="0">
        <dgm:presLayoutVars>
          <dgm:dir/>
          <dgm:resizeHandles val="exact"/>
        </dgm:presLayoutVars>
      </dgm:prSet>
      <dgm:spPr/>
    </dgm:pt>
    <dgm:pt modelId="{BF9A4896-CB3B-4CBB-97A9-D7BB94321D8C}" type="pres">
      <dgm:prSet presAssocID="{624BC9D1-41F6-4A32-98DA-84764F5BE33C}" presName="node" presStyleLbl="node1" presStyleIdx="0" presStyleCnt="2">
        <dgm:presLayoutVars>
          <dgm:bulletEnabled val="1"/>
        </dgm:presLayoutVars>
      </dgm:prSet>
      <dgm:spPr/>
    </dgm:pt>
    <dgm:pt modelId="{C0701FC3-9166-40B7-87EC-DB596187EC6A}" type="pres">
      <dgm:prSet presAssocID="{E0D33457-849B-4E0B-9DC1-1C55EA5F1AD1}" presName="sibTrans" presStyleCnt="0"/>
      <dgm:spPr/>
    </dgm:pt>
    <dgm:pt modelId="{A77EA9A2-3ABF-41D5-9440-49877F8A43BE}" type="pres">
      <dgm:prSet presAssocID="{BF934AC6-F40B-4B3E-88DE-4F6E6EA2CE37}" presName="node" presStyleLbl="node1" presStyleIdx="1" presStyleCnt="2">
        <dgm:presLayoutVars>
          <dgm:bulletEnabled val="1"/>
        </dgm:presLayoutVars>
      </dgm:prSet>
      <dgm:spPr/>
    </dgm:pt>
  </dgm:ptLst>
  <dgm:cxnLst>
    <dgm:cxn modelId="{1D4A5F0C-C431-4AE2-95A9-0D71A4BE0876}" srcId="{2FA6348A-DC6C-401B-8766-3E3910E8DC03}" destId="{BF934AC6-F40B-4B3E-88DE-4F6E6EA2CE37}" srcOrd="1" destOrd="0" parTransId="{008960EB-146B-4F21-B83A-FDF74934E72E}" sibTransId="{9EEC2EE3-F5B5-4CFF-AA0F-E327E41AD1A0}"/>
    <dgm:cxn modelId="{2881F947-E187-4D8A-8DEB-3BA40A4B050F}" type="presOf" srcId="{624BC9D1-41F6-4A32-98DA-84764F5BE33C}" destId="{BF9A4896-CB3B-4CBB-97A9-D7BB94321D8C}" srcOrd="0" destOrd="0" presId="urn:microsoft.com/office/officeart/2005/8/layout/default"/>
    <dgm:cxn modelId="{8678CE94-2F0A-481E-B64B-1E949433DAF7}" srcId="{2FA6348A-DC6C-401B-8766-3E3910E8DC03}" destId="{624BC9D1-41F6-4A32-98DA-84764F5BE33C}" srcOrd="0" destOrd="0" parTransId="{2B10054D-C778-444D-9E33-D13CA3FCE3E3}" sibTransId="{E0D33457-849B-4E0B-9DC1-1C55EA5F1AD1}"/>
    <dgm:cxn modelId="{4A6C9FB2-DA74-460C-AE3B-581BB5524B0F}" type="presOf" srcId="{2FA6348A-DC6C-401B-8766-3E3910E8DC03}" destId="{D68258C1-1F8A-4F75-B496-2AE38D0DF3B9}" srcOrd="0" destOrd="0" presId="urn:microsoft.com/office/officeart/2005/8/layout/default"/>
    <dgm:cxn modelId="{8C015CF4-0E03-4562-920B-0FA80337248C}" type="presOf" srcId="{BF934AC6-F40B-4B3E-88DE-4F6E6EA2CE37}" destId="{A77EA9A2-3ABF-41D5-9440-49877F8A43BE}" srcOrd="0" destOrd="0" presId="urn:microsoft.com/office/officeart/2005/8/layout/default"/>
    <dgm:cxn modelId="{6817256A-A95F-4723-93BA-DCD47AFC5EA1}" type="presParOf" srcId="{D68258C1-1F8A-4F75-B496-2AE38D0DF3B9}" destId="{BF9A4896-CB3B-4CBB-97A9-D7BB94321D8C}" srcOrd="0" destOrd="0" presId="urn:microsoft.com/office/officeart/2005/8/layout/default"/>
    <dgm:cxn modelId="{5F3707B8-DAB1-4717-A4BD-0C9619718045}" type="presParOf" srcId="{D68258C1-1F8A-4F75-B496-2AE38D0DF3B9}" destId="{C0701FC3-9166-40B7-87EC-DB596187EC6A}" srcOrd="1" destOrd="0" presId="urn:microsoft.com/office/officeart/2005/8/layout/default"/>
    <dgm:cxn modelId="{F2B89154-FA78-476F-AFBC-9CAE4A707B98}" type="presParOf" srcId="{D68258C1-1F8A-4F75-B496-2AE38D0DF3B9}" destId="{A77EA9A2-3ABF-41D5-9440-49877F8A43BE}"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A46B51-298F-431B-863B-1777A20BE82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739EBAA-F7A0-4A57-A5C6-0E8AC6C7FCC7}">
      <dgm:prSet/>
      <dgm:spPr/>
      <dgm:t>
        <a:bodyPr/>
        <a:lstStyle/>
        <a:p>
          <a:r>
            <a:rPr lang="en-US"/>
            <a:t>The Music and Memory program was established at Brown University in Providence, Rhode Island. The Music and Memory study by Brown University discusses musical interventions applied to enhance cognitive status and heighten overall patient well-being in patients with these diseases (Orenstein, 2017). </a:t>
          </a:r>
        </a:p>
      </dgm:t>
    </dgm:pt>
    <dgm:pt modelId="{425E5ABA-02D4-4312-B406-DFE2CD5435C4}" type="parTrans" cxnId="{FBA16A0B-C0E9-42BE-88CE-673E75715439}">
      <dgm:prSet/>
      <dgm:spPr/>
      <dgm:t>
        <a:bodyPr/>
        <a:lstStyle/>
        <a:p>
          <a:endParaRPr lang="en-US"/>
        </a:p>
      </dgm:t>
    </dgm:pt>
    <dgm:pt modelId="{E8CB1229-F26D-415C-B550-AAADAB428988}" type="sibTrans" cxnId="{FBA16A0B-C0E9-42BE-88CE-673E75715439}">
      <dgm:prSet/>
      <dgm:spPr/>
      <dgm:t>
        <a:bodyPr/>
        <a:lstStyle/>
        <a:p>
          <a:endParaRPr lang="en-US"/>
        </a:p>
      </dgm:t>
    </dgm:pt>
    <dgm:pt modelId="{67A7108F-500A-4DCF-8B3F-B6C70D14A22F}">
      <dgm:prSet/>
      <dgm:spPr/>
      <dgm:t>
        <a:bodyPr/>
        <a:lstStyle/>
        <a:p>
          <a:r>
            <a:rPr lang="en-US"/>
            <a:t>This research is important to nursing care that occurs in long-term facilities or home health agencies that service Alzheimer’s and dementia patients. The Music and Memory research can enhance patient care and well-being for patients with these diseases. </a:t>
          </a:r>
        </a:p>
      </dgm:t>
    </dgm:pt>
    <dgm:pt modelId="{EB8785B1-023B-496B-AE93-E25C526EAEE3}" type="parTrans" cxnId="{A99068CA-D599-47D4-AD3E-0BC85D350C0D}">
      <dgm:prSet/>
      <dgm:spPr/>
      <dgm:t>
        <a:bodyPr/>
        <a:lstStyle/>
        <a:p>
          <a:endParaRPr lang="en-US"/>
        </a:p>
      </dgm:t>
    </dgm:pt>
    <dgm:pt modelId="{649AAF29-3F72-46C6-ABFC-05D9CA310BB3}" type="sibTrans" cxnId="{A99068CA-D599-47D4-AD3E-0BC85D350C0D}">
      <dgm:prSet/>
      <dgm:spPr/>
      <dgm:t>
        <a:bodyPr/>
        <a:lstStyle/>
        <a:p>
          <a:endParaRPr lang="en-US"/>
        </a:p>
      </dgm:t>
    </dgm:pt>
    <dgm:pt modelId="{DE2AC443-F513-410A-BFF4-7E66B5A29DB5}">
      <dgm:prSet/>
      <dgm:spPr/>
      <dgm:t>
        <a:bodyPr/>
        <a:lstStyle/>
        <a:p>
          <a:r>
            <a:rPr lang="en-US"/>
            <a:t>Nurses can apply this interventional tool to assist with providing care and improving activities of daily living for their patients. </a:t>
          </a:r>
        </a:p>
      </dgm:t>
    </dgm:pt>
    <dgm:pt modelId="{187B38F2-0CE4-4AE6-B5FB-C915AD67F3F2}" type="parTrans" cxnId="{CCCE47B4-58F0-4B5B-9C54-2EB7F989B516}">
      <dgm:prSet/>
      <dgm:spPr/>
      <dgm:t>
        <a:bodyPr/>
        <a:lstStyle/>
        <a:p>
          <a:endParaRPr lang="en-US"/>
        </a:p>
      </dgm:t>
    </dgm:pt>
    <dgm:pt modelId="{084794C4-1E7F-4986-A0A4-79131B026C8A}" type="sibTrans" cxnId="{CCCE47B4-58F0-4B5B-9C54-2EB7F989B516}">
      <dgm:prSet/>
      <dgm:spPr/>
      <dgm:t>
        <a:bodyPr/>
        <a:lstStyle/>
        <a:p>
          <a:endParaRPr lang="en-US"/>
        </a:p>
      </dgm:t>
    </dgm:pt>
    <dgm:pt modelId="{4DA6335E-BC79-4C3A-AB32-96DB99E15B40}" type="pres">
      <dgm:prSet presAssocID="{DDA46B51-298F-431B-863B-1777A20BE82C}" presName="linear" presStyleCnt="0">
        <dgm:presLayoutVars>
          <dgm:animLvl val="lvl"/>
          <dgm:resizeHandles val="exact"/>
        </dgm:presLayoutVars>
      </dgm:prSet>
      <dgm:spPr/>
    </dgm:pt>
    <dgm:pt modelId="{E71DDB11-A4A2-4A17-AF79-80767771C12E}" type="pres">
      <dgm:prSet presAssocID="{9739EBAA-F7A0-4A57-A5C6-0E8AC6C7FCC7}" presName="parentText" presStyleLbl="node1" presStyleIdx="0" presStyleCnt="3">
        <dgm:presLayoutVars>
          <dgm:chMax val="0"/>
          <dgm:bulletEnabled val="1"/>
        </dgm:presLayoutVars>
      </dgm:prSet>
      <dgm:spPr/>
    </dgm:pt>
    <dgm:pt modelId="{406B3EAB-AB5E-4C5D-ADDE-8612E4D0E8C4}" type="pres">
      <dgm:prSet presAssocID="{E8CB1229-F26D-415C-B550-AAADAB428988}" presName="spacer" presStyleCnt="0"/>
      <dgm:spPr/>
    </dgm:pt>
    <dgm:pt modelId="{8B71E0EC-B7DA-421E-A116-283D844C0622}" type="pres">
      <dgm:prSet presAssocID="{67A7108F-500A-4DCF-8B3F-B6C70D14A22F}" presName="parentText" presStyleLbl="node1" presStyleIdx="1" presStyleCnt="3">
        <dgm:presLayoutVars>
          <dgm:chMax val="0"/>
          <dgm:bulletEnabled val="1"/>
        </dgm:presLayoutVars>
      </dgm:prSet>
      <dgm:spPr/>
    </dgm:pt>
    <dgm:pt modelId="{64836E95-ED60-45AB-9F2F-4BD73E611008}" type="pres">
      <dgm:prSet presAssocID="{649AAF29-3F72-46C6-ABFC-05D9CA310BB3}" presName="spacer" presStyleCnt="0"/>
      <dgm:spPr/>
    </dgm:pt>
    <dgm:pt modelId="{A6F7E77A-2891-40C6-BEE8-9D86D7517F5E}" type="pres">
      <dgm:prSet presAssocID="{DE2AC443-F513-410A-BFF4-7E66B5A29DB5}" presName="parentText" presStyleLbl="node1" presStyleIdx="2" presStyleCnt="3">
        <dgm:presLayoutVars>
          <dgm:chMax val="0"/>
          <dgm:bulletEnabled val="1"/>
        </dgm:presLayoutVars>
      </dgm:prSet>
      <dgm:spPr/>
    </dgm:pt>
  </dgm:ptLst>
  <dgm:cxnLst>
    <dgm:cxn modelId="{FBA16A0B-C0E9-42BE-88CE-673E75715439}" srcId="{DDA46B51-298F-431B-863B-1777A20BE82C}" destId="{9739EBAA-F7A0-4A57-A5C6-0E8AC6C7FCC7}" srcOrd="0" destOrd="0" parTransId="{425E5ABA-02D4-4312-B406-DFE2CD5435C4}" sibTransId="{E8CB1229-F26D-415C-B550-AAADAB428988}"/>
    <dgm:cxn modelId="{FA39E93B-869A-4D9C-852C-97FB79E94A05}" type="presOf" srcId="{67A7108F-500A-4DCF-8B3F-B6C70D14A22F}" destId="{8B71E0EC-B7DA-421E-A116-283D844C0622}" srcOrd="0" destOrd="0" presId="urn:microsoft.com/office/officeart/2005/8/layout/vList2"/>
    <dgm:cxn modelId="{E0B0EA8C-8877-4379-9940-41C1EB98D14A}" type="presOf" srcId="{9739EBAA-F7A0-4A57-A5C6-0E8AC6C7FCC7}" destId="{E71DDB11-A4A2-4A17-AF79-80767771C12E}" srcOrd="0" destOrd="0" presId="urn:microsoft.com/office/officeart/2005/8/layout/vList2"/>
    <dgm:cxn modelId="{C03ACA99-F1CD-4BEC-8AF8-DA4E390CFE78}" type="presOf" srcId="{DDA46B51-298F-431B-863B-1777A20BE82C}" destId="{4DA6335E-BC79-4C3A-AB32-96DB99E15B40}" srcOrd="0" destOrd="0" presId="urn:microsoft.com/office/officeart/2005/8/layout/vList2"/>
    <dgm:cxn modelId="{CCCE47B4-58F0-4B5B-9C54-2EB7F989B516}" srcId="{DDA46B51-298F-431B-863B-1777A20BE82C}" destId="{DE2AC443-F513-410A-BFF4-7E66B5A29DB5}" srcOrd="2" destOrd="0" parTransId="{187B38F2-0CE4-4AE6-B5FB-C915AD67F3F2}" sibTransId="{084794C4-1E7F-4986-A0A4-79131B026C8A}"/>
    <dgm:cxn modelId="{D236F1C6-97BD-4CC5-94C6-BDE41442E380}" type="presOf" srcId="{DE2AC443-F513-410A-BFF4-7E66B5A29DB5}" destId="{A6F7E77A-2891-40C6-BEE8-9D86D7517F5E}" srcOrd="0" destOrd="0" presId="urn:microsoft.com/office/officeart/2005/8/layout/vList2"/>
    <dgm:cxn modelId="{A99068CA-D599-47D4-AD3E-0BC85D350C0D}" srcId="{DDA46B51-298F-431B-863B-1777A20BE82C}" destId="{67A7108F-500A-4DCF-8B3F-B6C70D14A22F}" srcOrd="1" destOrd="0" parTransId="{EB8785B1-023B-496B-AE93-E25C526EAEE3}" sibTransId="{649AAF29-3F72-46C6-ABFC-05D9CA310BB3}"/>
    <dgm:cxn modelId="{1B16E5C0-F60A-4F3B-9A88-8CD3C1464C56}" type="presParOf" srcId="{4DA6335E-BC79-4C3A-AB32-96DB99E15B40}" destId="{E71DDB11-A4A2-4A17-AF79-80767771C12E}" srcOrd="0" destOrd="0" presId="urn:microsoft.com/office/officeart/2005/8/layout/vList2"/>
    <dgm:cxn modelId="{0861882C-5264-4B50-BD28-BD152D5932EE}" type="presParOf" srcId="{4DA6335E-BC79-4C3A-AB32-96DB99E15B40}" destId="{406B3EAB-AB5E-4C5D-ADDE-8612E4D0E8C4}" srcOrd="1" destOrd="0" presId="urn:microsoft.com/office/officeart/2005/8/layout/vList2"/>
    <dgm:cxn modelId="{0921261A-3171-434E-9AAE-9651652932C6}" type="presParOf" srcId="{4DA6335E-BC79-4C3A-AB32-96DB99E15B40}" destId="{8B71E0EC-B7DA-421E-A116-283D844C0622}" srcOrd="2" destOrd="0" presId="urn:microsoft.com/office/officeart/2005/8/layout/vList2"/>
    <dgm:cxn modelId="{BE88CD61-DA1E-485D-8E11-63A463C85068}" type="presParOf" srcId="{4DA6335E-BC79-4C3A-AB32-96DB99E15B40}" destId="{64836E95-ED60-45AB-9F2F-4BD73E611008}" srcOrd="3" destOrd="0" presId="urn:microsoft.com/office/officeart/2005/8/layout/vList2"/>
    <dgm:cxn modelId="{A49F4953-D394-40BA-9C17-537C82DB4103}" type="presParOf" srcId="{4DA6335E-BC79-4C3A-AB32-96DB99E15B40}" destId="{A6F7E77A-2891-40C6-BEE8-9D86D7517F5E}"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2D3E12-7108-4F81-AE61-2EE60A42C64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48C44AA-BBB4-47A0-A4E4-DC8F5FEDC121}">
      <dgm:prSet/>
      <dgm:spPr/>
      <dgm:t>
        <a:bodyPr/>
        <a:lstStyle/>
        <a:p>
          <a:r>
            <a:rPr lang="en-US"/>
            <a:t>What percentage of patients has there been an increase in memory with the Music and Memory therapy?</a:t>
          </a:r>
        </a:p>
      </dgm:t>
    </dgm:pt>
    <dgm:pt modelId="{0F9FA3BB-6A9B-4433-BB96-F2A92E711388}" type="parTrans" cxnId="{8AD9542B-938E-4B7D-B1C0-DDBDAD313854}">
      <dgm:prSet/>
      <dgm:spPr/>
      <dgm:t>
        <a:bodyPr/>
        <a:lstStyle/>
        <a:p>
          <a:endParaRPr lang="en-US"/>
        </a:p>
      </dgm:t>
    </dgm:pt>
    <dgm:pt modelId="{0F3D1AFE-95BC-4F6B-A7CF-4942E05EFDAF}" type="sibTrans" cxnId="{8AD9542B-938E-4B7D-B1C0-DDBDAD313854}">
      <dgm:prSet/>
      <dgm:spPr/>
      <dgm:t>
        <a:bodyPr/>
        <a:lstStyle/>
        <a:p>
          <a:endParaRPr lang="en-US"/>
        </a:p>
      </dgm:t>
    </dgm:pt>
    <dgm:pt modelId="{FF33A6D4-CF06-4952-BDE4-261F08C8F0A2}">
      <dgm:prSet/>
      <dgm:spPr/>
      <dgm:t>
        <a:bodyPr/>
        <a:lstStyle/>
        <a:p>
          <a:r>
            <a:rPr lang="en-US"/>
            <a:t>What time frame of music and genre enhance patient’s memory the best?</a:t>
          </a:r>
        </a:p>
      </dgm:t>
    </dgm:pt>
    <dgm:pt modelId="{975FE107-41E0-4D71-948B-470BC1B11AB2}" type="parTrans" cxnId="{F0E74EA4-E2BF-4C8C-A362-4AE7A7B2781C}">
      <dgm:prSet/>
      <dgm:spPr/>
      <dgm:t>
        <a:bodyPr/>
        <a:lstStyle/>
        <a:p>
          <a:endParaRPr lang="en-US"/>
        </a:p>
      </dgm:t>
    </dgm:pt>
    <dgm:pt modelId="{777B5225-D5D9-463C-AB1C-F351CC99396F}" type="sibTrans" cxnId="{F0E74EA4-E2BF-4C8C-A362-4AE7A7B2781C}">
      <dgm:prSet/>
      <dgm:spPr/>
      <dgm:t>
        <a:bodyPr/>
        <a:lstStyle/>
        <a:p>
          <a:endParaRPr lang="en-US"/>
        </a:p>
      </dgm:t>
    </dgm:pt>
    <dgm:pt modelId="{B1D414F3-6E12-4442-86DB-ECD83A2872FC}" type="pres">
      <dgm:prSet presAssocID="{F62D3E12-7108-4F81-AE61-2EE60A42C646}" presName="linear" presStyleCnt="0">
        <dgm:presLayoutVars>
          <dgm:animLvl val="lvl"/>
          <dgm:resizeHandles val="exact"/>
        </dgm:presLayoutVars>
      </dgm:prSet>
      <dgm:spPr/>
    </dgm:pt>
    <dgm:pt modelId="{138D8306-DFB2-4316-9249-70CB8FDCA1F0}" type="pres">
      <dgm:prSet presAssocID="{548C44AA-BBB4-47A0-A4E4-DC8F5FEDC121}" presName="parentText" presStyleLbl="node1" presStyleIdx="0" presStyleCnt="2">
        <dgm:presLayoutVars>
          <dgm:chMax val="0"/>
          <dgm:bulletEnabled val="1"/>
        </dgm:presLayoutVars>
      </dgm:prSet>
      <dgm:spPr/>
    </dgm:pt>
    <dgm:pt modelId="{E4ACE3C2-4255-4B9A-A292-D517CFBD8150}" type="pres">
      <dgm:prSet presAssocID="{0F3D1AFE-95BC-4F6B-A7CF-4942E05EFDAF}" presName="spacer" presStyleCnt="0"/>
      <dgm:spPr/>
    </dgm:pt>
    <dgm:pt modelId="{E813052E-F5C4-4F95-A916-8BA1300002A6}" type="pres">
      <dgm:prSet presAssocID="{FF33A6D4-CF06-4952-BDE4-261F08C8F0A2}" presName="parentText" presStyleLbl="node1" presStyleIdx="1" presStyleCnt="2">
        <dgm:presLayoutVars>
          <dgm:chMax val="0"/>
          <dgm:bulletEnabled val="1"/>
        </dgm:presLayoutVars>
      </dgm:prSet>
      <dgm:spPr/>
    </dgm:pt>
  </dgm:ptLst>
  <dgm:cxnLst>
    <dgm:cxn modelId="{8AD9542B-938E-4B7D-B1C0-DDBDAD313854}" srcId="{F62D3E12-7108-4F81-AE61-2EE60A42C646}" destId="{548C44AA-BBB4-47A0-A4E4-DC8F5FEDC121}" srcOrd="0" destOrd="0" parTransId="{0F9FA3BB-6A9B-4433-BB96-F2A92E711388}" sibTransId="{0F3D1AFE-95BC-4F6B-A7CF-4942E05EFDAF}"/>
    <dgm:cxn modelId="{721A112C-AC2F-403B-B2FF-625E3A2176AC}" type="presOf" srcId="{F62D3E12-7108-4F81-AE61-2EE60A42C646}" destId="{B1D414F3-6E12-4442-86DB-ECD83A2872FC}" srcOrd="0" destOrd="0" presId="urn:microsoft.com/office/officeart/2005/8/layout/vList2"/>
    <dgm:cxn modelId="{72558E60-BEF9-4651-AD50-7A947B6AD5E5}" type="presOf" srcId="{548C44AA-BBB4-47A0-A4E4-DC8F5FEDC121}" destId="{138D8306-DFB2-4316-9249-70CB8FDCA1F0}" srcOrd="0" destOrd="0" presId="urn:microsoft.com/office/officeart/2005/8/layout/vList2"/>
    <dgm:cxn modelId="{F28F4E8D-2148-4386-BF91-74ADD5F6CAB3}" type="presOf" srcId="{FF33A6D4-CF06-4952-BDE4-261F08C8F0A2}" destId="{E813052E-F5C4-4F95-A916-8BA1300002A6}" srcOrd="0" destOrd="0" presId="urn:microsoft.com/office/officeart/2005/8/layout/vList2"/>
    <dgm:cxn modelId="{F0E74EA4-E2BF-4C8C-A362-4AE7A7B2781C}" srcId="{F62D3E12-7108-4F81-AE61-2EE60A42C646}" destId="{FF33A6D4-CF06-4952-BDE4-261F08C8F0A2}" srcOrd="1" destOrd="0" parTransId="{975FE107-41E0-4D71-948B-470BC1B11AB2}" sibTransId="{777B5225-D5D9-463C-AB1C-F351CC99396F}"/>
    <dgm:cxn modelId="{0486454C-D265-444D-B098-0CB09D0A0402}" type="presParOf" srcId="{B1D414F3-6E12-4442-86DB-ECD83A2872FC}" destId="{138D8306-DFB2-4316-9249-70CB8FDCA1F0}" srcOrd="0" destOrd="0" presId="urn:microsoft.com/office/officeart/2005/8/layout/vList2"/>
    <dgm:cxn modelId="{877261F1-AB27-4F3B-B131-CD92DC9F6F34}" type="presParOf" srcId="{B1D414F3-6E12-4442-86DB-ECD83A2872FC}" destId="{E4ACE3C2-4255-4B9A-A292-D517CFBD8150}" srcOrd="1" destOrd="0" presId="urn:microsoft.com/office/officeart/2005/8/layout/vList2"/>
    <dgm:cxn modelId="{8F33ADF6-E82F-40D9-9D7A-6F03FCF85B83}" type="presParOf" srcId="{B1D414F3-6E12-4442-86DB-ECD83A2872FC}" destId="{E813052E-F5C4-4F95-A916-8BA1300002A6}"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BC5506-5028-4560-A322-1D92C1A3A5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848BC9C-FD88-4E6E-BD62-BE59A8BEF70E}">
      <dgm:prSet/>
      <dgm:spPr/>
      <dgm:t>
        <a:bodyPr/>
        <a:lstStyle/>
        <a:p>
          <a:pPr>
            <a:lnSpc>
              <a:spcPct val="100000"/>
            </a:lnSpc>
            <a:defRPr cap="all"/>
          </a:pPr>
          <a:r>
            <a:rPr lang="en-US" dirty="0"/>
            <a:t>Thank you for your undivided attention during this presentation.</a:t>
          </a:r>
        </a:p>
      </dgm:t>
    </dgm:pt>
    <dgm:pt modelId="{CBC67FF0-59EC-47BD-977A-C0134FC7C8DF}" type="parTrans" cxnId="{BBA289D2-B7EE-4554-80C2-DE868ADB77E9}">
      <dgm:prSet/>
      <dgm:spPr/>
      <dgm:t>
        <a:bodyPr/>
        <a:lstStyle/>
        <a:p>
          <a:endParaRPr lang="en-US"/>
        </a:p>
      </dgm:t>
    </dgm:pt>
    <dgm:pt modelId="{9148CA57-AD4F-4152-B3EE-7A38D1847900}" type="sibTrans" cxnId="{BBA289D2-B7EE-4554-80C2-DE868ADB77E9}">
      <dgm:prSet/>
      <dgm:spPr/>
      <dgm:t>
        <a:bodyPr/>
        <a:lstStyle/>
        <a:p>
          <a:endParaRPr lang="en-US"/>
        </a:p>
      </dgm:t>
    </dgm:pt>
    <dgm:pt modelId="{3944480A-1002-4700-A00D-806B12C26630}">
      <dgm:prSet/>
      <dgm:spPr/>
      <dgm:t>
        <a:bodyPr/>
        <a:lstStyle/>
        <a:p>
          <a:pPr>
            <a:lnSpc>
              <a:spcPct val="100000"/>
            </a:lnSpc>
            <a:defRPr cap="all"/>
          </a:pPr>
          <a:r>
            <a:rPr lang="en-US"/>
            <a:t>I will now answer any questions or respond to commentary regarding my topic and presentation</a:t>
          </a:r>
        </a:p>
      </dgm:t>
    </dgm:pt>
    <dgm:pt modelId="{1DE59078-AC36-4B28-8DD2-BF0BD767B7EC}" type="parTrans" cxnId="{6A445B4D-6F84-4288-9F1C-0EBF50FEDAA8}">
      <dgm:prSet/>
      <dgm:spPr/>
      <dgm:t>
        <a:bodyPr/>
        <a:lstStyle/>
        <a:p>
          <a:endParaRPr lang="en-US"/>
        </a:p>
      </dgm:t>
    </dgm:pt>
    <dgm:pt modelId="{70CD4C83-B6EC-4927-83F1-C05FC11EA564}" type="sibTrans" cxnId="{6A445B4D-6F84-4288-9F1C-0EBF50FEDAA8}">
      <dgm:prSet/>
      <dgm:spPr/>
      <dgm:t>
        <a:bodyPr/>
        <a:lstStyle/>
        <a:p>
          <a:endParaRPr lang="en-US"/>
        </a:p>
      </dgm:t>
    </dgm:pt>
    <dgm:pt modelId="{9CE4B087-8115-4881-95AE-BFEA02559E00}" type="pres">
      <dgm:prSet presAssocID="{9ABC5506-5028-4560-A322-1D92C1A3A52B}" presName="root" presStyleCnt="0">
        <dgm:presLayoutVars>
          <dgm:dir/>
          <dgm:resizeHandles val="exact"/>
        </dgm:presLayoutVars>
      </dgm:prSet>
      <dgm:spPr/>
    </dgm:pt>
    <dgm:pt modelId="{6C8398F4-8685-42A3-A823-7BB40D734B6A}" type="pres">
      <dgm:prSet presAssocID="{6848BC9C-FD88-4E6E-BD62-BE59A8BEF70E}" presName="compNode" presStyleCnt="0"/>
      <dgm:spPr/>
    </dgm:pt>
    <dgm:pt modelId="{208957E4-62C1-4C96-A9A0-6FD7DC2BB307}" type="pres">
      <dgm:prSet presAssocID="{6848BC9C-FD88-4E6E-BD62-BE59A8BEF70E}" presName="iconBgRect" presStyleLbl="bgShp" presStyleIdx="0" presStyleCnt="2"/>
      <dgm:spPr>
        <a:prstGeom prst="round2DiagRect">
          <a:avLst>
            <a:gd name="adj1" fmla="val 29727"/>
            <a:gd name="adj2" fmla="val 0"/>
          </a:avLst>
        </a:prstGeom>
      </dgm:spPr>
    </dgm:pt>
    <dgm:pt modelId="{5517602C-3F4C-45C5-B470-D561CBD8E833}" type="pres">
      <dgm:prSet presAssocID="{6848BC9C-FD88-4E6E-BD62-BE59A8BEF7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utral Face with No Fill"/>
        </a:ext>
      </dgm:extLst>
    </dgm:pt>
    <dgm:pt modelId="{4E4278B8-51C2-4F96-8D94-FC1A1105C2C2}" type="pres">
      <dgm:prSet presAssocID="{6848BC9C-FD88-4E6E-BD62-BE59A8BEF70E}" presName="spaceRect" presStyleCnt="0"/>
      <dgm:spPr/>
    </dgm:pt>
    <dgm:pt modelId="{8E73AA40-EC8F-44EB-A5A7-056B92C5FC2B}" type="pres">
      <dgm:prSet presAssocID="{6848BC9C-FD88-4E6E-BD62-BE59A8BEF70E}" presName="textRect" presStyleLbl="revTx" presStyleIdx="0" presStyleCnt="2">
        <dgm:presLayoutVars>
          <dgm:chMax val="1"/>
          <dgm:chPref val="1"/>
        </dgm:presLayoutVars>
      </dgm:prSet>
      <dgm:spPr/>
    </dgm:pt>
    <dgm:pt modelId="{2F4BAD85-7EEB-4200-A2BA-F022E99E7812}" type="pres">
      <dgm:prSet presAssocID="{9148CA57-AD4F-4152-B3EE-7A38D1847900}" presName="sibTrans" presStyleCnt="0"/>
      <dgm:spPr/>
    </dgm:pt>
    <dgm:pt modelId="{9840F7EE-DD01-47DE-9157-6AD9A6828E5C}" type="pres">
      <dgm:prSet presAssocID="{3944480A-1002-4700-A00D-806B12C26630}" presName="compNode" presStyleCnt="0"/>
      <dgm:spPr/>
    </dgm:pt>
    <dgm:pt modelId="{2C7F071D-B425-4D0C-B800-47DD54B8806C}" type="pres">
      <dgm:prSet presAssocID="{3944480A-1002-4700-A00D-806B12C26630}" presName="iconBgRect" presStyleLbl="bgShp" presStyleIdx="1" presStyleCnt="2"/>
      <dgm:spPr>
        <a:prstGeom prst="round2DiagRect">
          <a:avLst>
            <a:gd name="adj1" fmla="val 29727"/>
            <a:gd name="adj2" fmla="val 0"/>
          </a:avLst>
        </a:prstGeom>
      </dgm:spPr>
    </dgm:pt>
    <dgm:pt modelId="{56503286-0A57-477F-9991-0C664144C6A6}" type="pres">
      <dgm:prSet presAssocID="{3944480A-1002-4700-A00D-806B12C2663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lp"/>
        </a:ext>
      </dgm:extLst>
    </dgm:pt>
    <dgm:pt modelId="{6CFAB535-A5DB-47E8-9132-66204E33D66F}" type="pres">
      <dgm:prSet presAssocID="{3944480A-1002-4700-A00D-806B12C26630}" presName="spaceRect" presStyleCnt="0"/>
      <dgm:spPr/>
    </dgm:pt>
    <dgm:pt modelId="{BFB60CDC-DAA9-4D2C-890F-D7ECF3DAB8CE}" type="pres">
      <dgm:prSet presAssocID="{3944480A-1002-4700-A00D-806B12C26630}" presName="textRect" presStyleLbl="revTx" presStyleIdx="1" presStyleCnt="2">
        <dgm:presLayoutVars>
          <dgm:chMax val="1"/>
          <dgm:chPref val="1"/>
        </dgm:presLayoutVars>
      </dgm:prSet>
      <dgm:spPr/>
    </dgm:pt>
  </dgm:ptLst>
  <dgm:cxnLst>
    <dgm:cxn modelId="{3050585E-7A03-44B2-9E47-9EE6306D7F72}" type="presOf" srcId="{3944480A-1002-4700-A00D-806B12C26630}" destId="{BFB60CDC-DAA9-4D2C-890F-D7ECF3DAB8CE}" srcOrd="0" destOrd="0" presId="urn:microsoft.com/office/officeart/2018/5/layout/IconLeafLabelList"/>
    <dgm:cxn modelId="{6A445B4D-6F84-4288-9F1C-0EBF50FEDAA8}" srcId="{9ABC5506-5028-4560-A322-1D92C1A3A52B}" destId="{3944480A-1002-4700-A00D-806B12C26630}" srcOrd="1" destOrd="0" parTransId="{1DE59078-AC36-4B28-8DD2-BF0BD767B7EC}" sibTransId="{70CD4C83-B6EC-4927-83F1-C05FC11EA564}"/>
    <dgm:cxn modelId="{BEF775BC-0E98-491B-8FEE-1772A343B93B}" type="presOf" srcId="{9ABC5506-5028-4560-A322-1D92C1A3A52B}" destId="{9CE4B087-8115-4881-95AE-BFEA02559E00}" srcOrd="0" destOrd="0" presId="urn:microsoft.com/office/officeart/2018/5/layout/IconLeafLabelList"/>
    <dgm:cxn modelId="{2E0693CB-31C4-4A71-B433-1A7F2BC1D3BD}" type="presOf" srcId="{6848BC9C-FD88-4E6E-BD62-BE59A8BEF70E}" destId="{8E73AA40-EC8F-44EB-A5A7-056B92C5FC2B}" srcOrd="0" destOrd="0" presId="urn:microsoft.com/office/officeart/2018/5/layout/IconLeafLabelList"/>
    <dgm:cxn modelId="{BBA289D2-B7EE-4554-80C2-DE868ADB77E9}" srcId="{9ABC5506-5028-4560-A322-1D92C1A3A52B}" destId="{6848BC9C-FD88-4E6E-BD62-BE59A8BEF70E}" srcOrd="0" destOrd="0" parTransId="{CBC67FF0-59EC-47BD-977A-C0134FC7C8DF}" sibTransId="{9148CA57-AD4F-4152-B3EE-7A38D1847900}"/>
    <dgm:cxn modelId="{7BE46F73-F0FA-44C3-B117-7A2CCF3B7407}" type="presParOf" srcId="{9CE4B087-8115-4881-95AE-BFEA02559E00}" destId="{6C8398F4-8685-42A3-A823-7BB40D734B6A}" srcOrd="0" destOrd="0" presId="urn:microsoft.com/office/officeart/2018/5/layout/IconLeafLabelList"/>
    <dgm:cxn modelId="{4B14E33B-F9C4-4049-9B2C-8DF371A430EC}" type="presParOf" srcId="{6C8398F4-8685-42A3-A823-7BB40D734B6A}" destId="{208957E4-62C1-4C96-A9A0-6FD7DC2BB307}" srcOrd="0" destOrd="0" presId="urn:microsoft.com/office/officeart/2018/5/layout/IconLeafLabelList"/>
    <dgm:cxn modelId="{45672798-D6CB-4F53-A2DC-8F6197F9FAF5}" type="presParOf" srcId="{6C8398F4-8685-42A3-A823-7BB40D734B6A}" destId="{5517602C-3F4C-45C5-B470-D561CBD8E833}" srcOrd="1" destOrd="0" presId="urn:microsoft.com/office/officeart/2018/5/layout/IconLeafLabelList"/>
    <dgm:cxn modelId="{617D27E7-3531-4D16-A325-B94C80F1A6DF}" type="presParOf" srcId="{6C8398F4-8685-42A3-A823-7BB40D734B6A}" destId="{4E4278B8-51C2-4F96-8D94-FC1A1105C2C2}" srcOrd="2" destOrd="0" presId="urn:microsoft.com/office/officeart/2018/5/layout/IconLeafLabelList"/>
    <dgm:cxn modelId="{3270145B-A7F1-44C9-BB66-34EB4635A7B6}" type="presParOf" srcId="{6C8398F4-8685-42A3-A823-7BB40D734B6A}" destId="{8E73AA40-EC8F-44EB-A5A7-056B92C5FC2B}" srcOrd="3" destOrd="0" presId="urn:microsoft.com/office/officeart/2018/5/layout/IconLeafLabelList"/>
    <dgm:cxn modelId="{13E82643-61DE-4F59-BC3C-60AE93D6A249}" type="presParOf" srcId="{9CE4B087-8115-4881-95AE-BFEA02559E00}" destId="{2F4BAD85-7EEB-4200-A2BA-F022E99E7812}" srcOrd="1" destOrd="0" presId="urn:microsoft.com/office/officeart/2018/5/layout/IconLeafLabelList"/>
    <dgm:cxn modelId="{F19CECC7-DEEA-4DE0-923C-68AE073F4062}" type="presParOf" srcId="{9CE4B087-8115-4881-95AE-BFEA02559E00}" destId="{9840F7EE-DD01-47DE-9157-6AD9A6828E5C}" srcOrd="2" destOrd="0" presId="urn:microsoft.com/office/officeart/2018/5/layout/IconLeafLabelList"/>
    <dgm:cxn modelId="{B5863AFF-4E35-4307-B6C7-69203DACD9AE}" type="presParOf" srcId="{9840F7EE-DD01-47DE-9157-6AD9A6828E5C}" destId="{2C7F071D-B425-4D0C-B800-47DD54B8806C}" srcOrd="0" destOrd="0" presId="urn:microsoft.com/office/officeart/2018/5/layout/IconLeafLabelList"/>
    <dgm:cxn modelId="{EDFDF764-5334-4992-968F-9B1A168E681F}" type="presParOf" srcId="{9840F7EE-DD01-47DE-9157-6AD9A6828E5C}" destId="{56503286-0A57-477F-9991-0C664144C6A6}" srcOrd="1" destOrd="0" presId="urn:microsoft.com/office/officeart/2018/5/layout/IconLeafLabelList"/>
    <dgm:cxn modelId="{CA324661-D380-4C79-8EC0-EB5BF9CA3957}" type="presParOf" srcId="{9840F7EE-DD01-47DE-9157-6AD9A6828E5C}" destId="{6CFAB535-A5DB-47E8-9132-66204E33D66F}" srcOrd="2" destOrd="0" presId="urn:microsoft.com/office/officeart/2018/5/layout/IconLeafLabelList"/>
    <dgm:cxn modelId="{C9E4B53B-7C66-44B6-A1CC-B4BC7803BDB2}" type="presParOf" srcId="{9840F7EE-DD01-47DE-9157-6AD9A6828E5C}" destId="{BFB60CDC-DAA9-4D2C-890F-D7ECF3DAB8CE}" srcOrd="3" destOrd="0" presId="urn:microsoft.com/office/officeart/2018/5/layout/IconLeaf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A4896-CB3B-4CBB-97A9-D7BB94321D8C}">
      <dsp:nvSpPr>
        <dsp:cNvPr id="0" name=""/>
        <dsp:cNvSpPr/>
      </dsp:nvSpPr>
      <dsp:spPr>
        <a:xfrm>
          <a:off x="1255071" y="940"/>
          <a:ext cx="4493634" cy="269618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baseline="0"/>
            <a:t>The purpose of this research is to examine applications of music and augmentations of memory in Alzheimer’s and dementia patients. </a:t>
          </a:r>
          <a:endParaRPr lang="en-US" sz="1800" kern="1200"/>
        </a:p>
      </dsp:txBody>
      <dsp:txXfrm>
        <a:off x="1255071" y="940"/>
        <a:ext cx="4493634" cy="2696180"/>
      </dsp:txXfrm>
    </dsp:sp>
    <dsp:sp modelId="{A77EA9A2-3ABF-41D5-9440-49877F8A43BE}">
      <dsp:nvSpPr>
        <dsp:cNvPr id="0" name=""/>
        <dsp:cNvSpPr/>
      </dsp:nvSpPr>
      <dsp:spPr>
        <a:xfrm>
          <a:off x="1255071" y="3146484"/>
          <a:ext cx="4493634" cy="2696180"/>
        </a:xfrm>
        <a:prstGeom prst="rect">
          <a:avLst/>
        </a:prstGeom>
        <a:solidFill>
          <a:schemeClr val="accent2">
            <a:hueOff val="-1521101"/>
            <a:satOff val="-503"/>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According to the Alzheimer’s Association (n.d.), the steady degeneration in cognitive status related to Alzheimer’s and dementia interrupts the activities of daily living in individuals. Alzheimer’s and dementia are more common today and research conduction takes place on a consistent basis to establish interventional treatments. </a:t>
          </a:r>
        </a:p>
      </dsp:txBody>
      <dsp:txXfrm>
        <a:off x="1255071" y="3146484"/>
        <a:ext cx="4493634" cy="2696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1DDB11-A4A2-4A17-AF79-80767771C12E}">
      <dsp:nvSpPr>
        <dsp:cNvPr id="0" name=""/>
        <dsp:cNvSpPr/>
      </dsp:nvSpPr>
      <dsp:spPr>
        <a:xfrm>
          <a:off x="0" y="375708"/>
          <a:ext cx="5626542" cy="16473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Music and Memory program was established at Brown University in Providence, Rhode Island. The Music and Memory study by Brown University discusses musical interventions applied to enhance cognitive status and heighten overall patient well-being in patients with these diseases (Orenstein, 2017). </a:t>
          </a:r>
        </a:p>
      </dsp:txBody>
      <dsp:txXfrm>
        <a:off x="80417" y="456125"/>
        <a:ext cx="5465708" cy="1486526"/>
      </dsp:txXfrm>
    </dsp:sp>
    <dsp:sp modelId="{8B71E0EC-B7DA-421E-A116-283D844C0622}">
      <dsp:nvSpPr>
        <dsp:cNvPr id="0" name=""/>
        <dsp:cNvSpPr/>
      </dsp:nvSpPr>
      <dsp:spPr>
        <a:xfrm>
          <a:off x="0" y="2069148"/>
          <a:ext cx="5626542" cy="1647360"/>
        </a:xfrm>
        <a:prstGeom prst="roundRect">
          <a:avLst/>
        </a:prstGeom>
        <a:solidFill>
          <a:schemeClr val="accent2">
            <a:hueOff val="-760551"/>
            <a:satOff val="-252"/>
            <a:lumOff val="35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This research is important to nursing care that occurs in long-term facilities or home health agencies that service Alzheimer’s and dementia patients. The Music and Memory research can enhance patient care and well-being for patients with these diseases. </a:t>
          </a:r>
        </a:p>
      </dsp:txBody>
      <dsp:txXfrm>
        <a:off x="80417" y="2149565"/>
        <a:ext cx="5465708" cy="1486526"/>
      </dsp:txXfrm>
    </dsp:sp>
    <dsp:sp modelId="{A6F7E77A-2891-40C6-BEE8-9D86D7517F5E}">
      <dsp:nvSpPr>
        <dsp:cNvPr id="0" name=""/>
        <dsp:cNvSpPr/>
      </dsp:nvSpPr>
      <dsp:spPr>
        <a:xfrm>
          <a:off x="0" y="3762589"/>
          <a:ext cx="5626542" cy="1647360"/>
        </a:xfrm>
        <a:prstGeom prst="roundRect">
          <a:avLst/>
        </a:prstGeom>
        <a:solidFill>
          <a:schemeClr val="accent2">
            <a:hueOff val="-1521101"/>
            <a:satOff val="-503"/>
            <a:lumOff val="70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Nurses can apply this interventional tool to assist with providing care and improving activities of daily living for their patients. </a:t>
          </a:r>
        </a:p>
      </dsp:txBody>
      <dsp:txXfrm>
        <a:off x="80417" y="3843006"/>
        <a:ext cx="5465708" cy="1486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D8306-DFB2-4316-9249-70CB8FDCA1F0}">
      <dsp:nvSpPr>
        <dsp:cNvPr id="0" name=""/>
        <dsp:cNvSpPr/>
      </dsp:nvSpPr>
      <dsp:spPr>
        <a:xfrm>
          <a:off x="0" y="9971"/>
          <a:ext cx="11274612" cy="2034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What percentage of patients has there been an increase in memory with the Music and Memory therapy?</a:t>
          </a:r>
        </a:p>
      </dsp:txBody>
      <dsp:txXfrm>
        <a:off x="99322" y="109293"/>
        <a:ext cx="11075968" cy="1835986"/>
      </dsp:txXfrm>
    </dsp:sp>
    <dsp:sp modelId="{E813052E-F5C4-4F95-A916-8BA1300002A6}">
      <dsp:nvSpPr>
        <dsp:cNvPr id="0" name=""/>
        <dsp:cNvSpPr/>
      </dsp:nvSpPr>
      <dsp:spPr>
        <a:xfrm>
          <a:off x="0" y="2151161"/>
          <a:ext cx="11274612" cy="20346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What time frame of music and genre enhance patient’s memory the best?</a:t>
          </a:r>
        </a:p>
      </dsp:txBody>
      <dsp:txXfrm>
        <a:off x="99322" y="2250483"/>
        <a:ext cx="11075968" cy="18359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8957E4-62C1-4C96-A9A0-6FD7DC2BB307}">
      <dsp:nvSpPr>
        <dsp:cNvPr id="0" name=""/>
        <dsp:cNvSpPr/>
      </dsp:nvSpPr>
      <dsp:spPr>
        <a:xfrm>
          <a:off x="2044800" y="31181"/>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17602C-3F4C-45C5-B470-D561CBD8E833}">
      <dsp:nvSpPr>
        <dsp:cNvPr id="0" name=""/>
        <dsp:cNvSpPr/>
      </dsp:nvSpPr>
      <dsp:spPr>
        <a:xfrm>
          <a:off x="2512800" y="499181"/>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73AA40-EC8F-44EB-A5A7-056B92C5FC2B}">
      <dsp:nvSpPr>
        <dsp:cNvPr id="0" name=""/>
        <dsp:cNvSpPr/>
      </dsp:nvSpPr>
      <dsp:spPr>
        <a:xfrm>
          <a:off x="1342800" y="29111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Thank you for your undivided attention during this presentation.</a:t>
          </a:r>
        </a:p>
      </dsp:txBody>
      <dsp:txXfrm>
        <a:off x="1342800" y="2911181"/>
        <a:ext cx="3600000" cy="720000"/>
      </dsp:txXfrm>
    </dsp:sp>
    <dsp:sp modelId="{2C7F071D-B425-4D0C-B800-47DD54B8806C}">
      <dsp:nvSpPr>
        <dsp:cNvPr id="0" name=""/>
        <dsp:cNvSpPr/>
      </dsp:nvSpPr>
      <dsp:spPr>
        <a:xfrm>
          <a:off x="6274800" y="31181"/>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503286-0A57-477F-9991-0C664144C6A6}">
      <dsp:nvSpPr>
        <dsp:cNvPr id="0" name=""/>
        <dsp:cNvSpPr/>
      </dsp:nvSpPr>
      <dsp:spPr>
        <a:xfrm>
          <a:off x="6742800" y="499181"/>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B60CDC-DAA9-4D2C-890F-D7ECF3DAB8CE}">
      <dsp:nvSpPr>
        <dsp:cNvPr id="0" name=""/>
        <dsp:cNvSpPr/>
      </dsp:nvSpPr>
      <dsp:spPr>
        <a:xfrm>
          <a:off x="5572800" y="2911181"/>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a:t>I will now answer any questions or respond to commentary regarding my topic and presentation</a:t>
          </a:r>
        </a:p>
      </dsp:txBody>
      <dsp:txXfrm>
        <a:off x="5572800" y="2911181"/>
        <a:ext cx="36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3/28/2022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95788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3/28/2022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83454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3/28/2022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87699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3/28/2022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142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3/28/2022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52733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4" y="365760"/>
            <a:ext cx="10895106"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199" y="1825625"/>
            <a:ext cx="556110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3/28/2022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62684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4"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6" y="1752600"/>
            <a:ext cx="5532319"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6" y="2666999"/>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6" cy="82391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561106"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3/28/2022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4507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4" y="365760"/>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5"/>
            <a:ext cx="2921715" cy="365125"/>
          </a:xfrm>
        </p:spPr>
        <p:txBody>
          <a:bodyPr/>
          <a:lstStyle/>
          <a:p>
            <a:fld id="{3AB41CFF-90C9-47B3-9DA1-F2BF8D839F7E}" type="datetime1">
              <a:rPr lang="en-US" smtClean="0"/>
              <a:t>3/28/2022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967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3/28/2022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51790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3/28/2022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67679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3/28/2022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59520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0"/>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4" y="425450"/>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4" y="1949450"/>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4" y="6416675"/>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3/28/2022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5"/>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6" y="6416675"/>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0" y="0"/>
            <a:ext cx="3654612" cy="4575348"/>
          </a:xfrm>
          <a:prstGeom prst="rect">
            <a:avLst/>
          </a:prstGeom>
        </p:spPr>
      </p:pic>
    </p:spTree>
    <p:extLst>
      <p:ext uri="{BB962C8B-B14F-4D97-AF65-F5344CB8AC3E}">
        <p14:creationId xmlns:p14="http://schemas.microsoft.com/office/powerpoint/2010/main" val="73822804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46" r:id="rId3"/>
    <p:sldLayoutId id="2147483747" r:id="rId4"/>
    <p:sldLayoutId id="2147483748" r:id="rId5"/>
    <p:sldLayoutId id="2147483749" r:id="rId6"/>
    <p:sldLayoutId id="2147483750" r:id="rId7"/>
    <p:sldLayoutId id="2147483754" r:id="rId8"/>
    <p:sldLayoutId id="2147483751" r:id="rId9"/>
    <p:sldLayoutId id="2147483752" r:id="rId10"/>
    <p:sldLayoutId id="2147483753" r:id="rId11"/>
  </p:sldLayoutIdLst>
  <p:hf sldNum="0" hdr="0" ftr="0" dt="0"/>
  <p:txStyles>
    <p:titleStyle>
      <a:lvl1pPr algn="l" defTabSz="914400"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alz.org/alzheimers-dementia/difference-between-dementia-and-alzheimer-s"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brown.edu/news/2017-05-10/music"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doi.org/10.12688/f1000research.14506.1"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hyperlink" Target="https://pixabay.com/en/book-education-books-reference-25155/"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hyperlink" Target="https://pixabay.com/en/book-education-books-reference-25155/"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hyperlink" Target="https://pixabay.com/en/book-education-books-reference-25155/" TargetMode="Externa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7.png"/><Relationship Id="rId5" Type="http://schemas.openxmlformats.org/officeDocument/2006/relationships/hyperlink" Target="https://pixabay.com/en/blueprints-house-plans-architecture-894779/"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6A5485D-4AF6-47BA-8BB1-44D0639B9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483861B3-77F4-42C4-B257-AF7D1EB5F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 name="Picture 3">
            <a:extLst>
              <a:ext uri="{FF2B5EF4-FFF2-40B4-BE49-F238E27FC236}">
                <a16:creationId xmlns:a16="http://schemas.microsoft.com/office/drawing/2014/main" id="{4D557EDD-B6DB-456F-B8AC-4A24D6E09B15}"/>
              </a:ext>
            </a:extLst>
          </p:cNvPr>
          <p:cNvPicPr>
            <a:picLocks noChangeAspect="1"/>
          </p:cNvPicPr>
          <p:nvPr/>
        </p:nvPicPr>
        <p:blipFill rotWithShape="1">
          <a:blip r:embed="rId4">
            <a:alphaModFix/>
          </a:blip>
          <a:srcRect t="31485" b="12265"/>
          <a:stretch/>
        </p:blipFill>
        <p:spPr>
          <a:xfrm>
            <a:off x="20" y="10"/>
            <a:ext cx="12191980" cy="6857990"/>
          </a:xfrm>
          <a:prstGeom prst="rect">
            <a:avLst/>
          </a:prstGeom>
        </p:spPr>
      </p:pic>
      <p:sp>
        <p:nvSpPr>
          <p:cNvPr id="24" name="Frame 23">
            <a:extLst>
              <a:ext uri="{FF2B5EF4-FFF2-40B4-BE49-F238E27FC236}">
                <a16:creationId xmlns:a16="http://schemas.microsoft.com/office/drawing/2014/main" id="{1DF53E4F-F248-41DA-B87A-B7539C6CFE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92000" cy="6858000"/>
          </a:xfrm>
          <a:prstGeom prst="frame">
            <a:avLst>
              <a:gd name="adj1" fmla="val 97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Frame 25">
            <a:extLst>
              <a:ext uri="{FF2B5EF4-FFF2-40B4-BE49-F238E27FC236}">
                <a16:creationId xmlns:a16="http://schemas.microsoft.com/office/drawing/2014/main" id="{5724E74D-9688-4ED9-86E6-D0C3F23DD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frame">
            <a:avLst>
              <a:gd name="adj1" fmla="val 976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Subtitle 2">
            <a:extLst>
              <a:ext uri="{FF2B5EF4-FFF2-40B4-BE49-F238E27FC236}">
                <a16:creationId xmlns:a16="http://schemas.microsoft.com/office/drawing/2014/main" id="{26BE70AF-78D6-49D4-87A5-E5DDD7B9D139}"/>
              </a:ext>
            </a:extLst>
          </p:cNvPr>
          <p:cNvSpPr>
            <a:spLocks noGrp="1"/>
          </p:cNvSpPr>
          <p:nvPr>
            <p:ph type="subTitle" idx="1"/>
          </p:nvPr>
        </p:nvSpPr>
        <p:spPr>
          <a:xfrm>
            <a:off x="996276" y="3962400"/>
            <a:ext cx="10128924" cy="990600"/>
          </a:xfrm>
        </p:spPr>
        <p:txBody>
          <a:bodyPr anchor="t">
            <a:normAutofit/>
          </a:bodyPr>
          <a:lstStyle/>
          <a:p>
            <a:r>
              <a:rPr lang="en-US" sz="2200" dirty="0">
                <a:solidFill>
                  <a:srgbClr val="FFFFFF"/>
                </a:solidFill>
              </a:rPr>
              <a:t>By: Jessi Shiver-Woods</a:t>
            </a:r>
          </a:p>
        </p:txBody>
      </p:sp>
      <p:sp>
        <p:nvSpPr>
          <p:cNvPr id="2" name="Title 1">
            <a:extLst>
              <a:ext uri="{FF2B5EF4-FFF2-40B4-BE49-F238E27FC236}">
                <a16:creationId xmlns:a16="http://schemas.microsoft.com/office/drawing/2014/main" id="{50960582-006E-469C-81F6-91F0F3517114}"/>
              </a:ext>
            </a:extLst>
          </p:cNvPr>
          <p:cNvSpPr>
            <a:spLocks noGrp="1"/>
          </p:cNvSpPr>
          <p:nvPr>
            <p:ph type="ctrTitle"/>
          </p:nvPr>
        </p:nvSpPr>
        <p:spPr>
          <a:xfrm>
            <a:off x="996275" y="2209800"/>
            <a:ext cx="10128925" cy="1600200"/>
          </a:xfrm>
        </p:spPr>
        <p:txBody>
          <a:bodyPr anchor="b">
            <a:normAutofit/>
          </a:bodyPr>
          <a:lstStyle/>
          <a:p>
            <a:r>
              <a:rPr lang="en-US">
                <a:solidFill>
                  <a:srgbClr val="FFFFFF"/>
                </a:solidFill>
              </a:rPr>
              <a:t>Music &amp; Memory Therapy for Alzheimer’s Patients</a:t>
            </a:r>
          </a:p>
        </p:txBody>
      </p:sp>
      <p:pic>
        <p:nvPicPr>
          <p:cNvPr id="28" name="Picture 27">
            <a:extLst>
              <a:ext uri="{FF2B5EF4-FFF2-40B4-BE49-F238E27FC236}">
                <a16:creationId xmlns:a16="http://schemas.microsoft.com/office/drawing/2014/main" id="{118F7743-9D11-4179-BEB4-EC2B1C2650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alphaModFix amt="15000"/>
            <a:extLst>
              <a:ext uri="{28A0092B-C50C-407E-A947-70E740481C1C}">
                <a14:useLocalDpi xmlns:a14="http://schemas.microsoft.com/office/drawing/2010/main" val="0"/>
              </a:ext>
            </a:extLst>
          </a:blip>
          <a:srcRect l="829"/>
          <a:stretch>
            <a:fillRect/>
          </a:stretch>
        </p:blipFill>
        <p:spPr>
          <a:xfrm>
            <a:off x="18661" y="692701"/>
            <a:ext cx="5193553" cy="6165298"/>
          </a:xfrm>
          <a:custGeom>
            <a:avLst/>
            <a:gdLst>
              <a:gd name="connsiteX0" fmla="*/ 0 w 5193553"/>
              <a:gd name="connsiteY0" fmla="*/ 0 h 6165298"/>
              <a:gd name="connsiteX1" fmla="*/ 669547 w 5193553"/>
              <a:gd name="connsiteY1" fmla="*/ 0 h 6165298"/>
              <a:gd name="connsiteX2" fmla="*/ 669547 w 5193553"/>
              <a:gd name="connsiteY2" fmla="*/ 5504304 h 6165298"/>
              <a:gd name="connsiteX3" fmla="*/ 5193553 w 5193553"/>
              <a:gd name="connsiteY3" fmla="*/ 5504304 h 6165298"/>
              <a:gd name="connsiteX4" fmla="*/ 5193553 w 5193553"/>
              <a:gd name="connsiteY4" fmla="*/ 6165298 h 6165298"/>
              <a:gd name="connsiteX5" fmla="*/ 0 w 5193553"/>
              <a:gd name="connsiteY5" fmla="*/ 6165298 h 61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3553" h="6165298">
                <a:moveTo>
                  <a:pt x="0" y="0"/>
                </a:moveTo>
                <a:lnTo>
                  <a:pt x="669547" y="0"/>
                </a:lnTo>
                <a:lnTo>
                  <a:pt x="669547" y="5504304"/>
                </a:lnTo>
                <a:lnTo>
                  <a:pt x="5193553" y="5504304"/>
                </a:lnTo>
                <a:lnTo>
                  <a:pt x="5193553" y="6165298"/>
                </a:lnTo>
                <a:lnTo>
                  <a:pt x="0" y="6165298"/>
                </a:lnTo>
                <a:close/>
              </a:path>
            </a:pathLst>
          </a:custGeom>
        </p:spPr>
      </p:pic>
      <p:pic>
        <p:nvPicPr>
          <p:cNvPr id="30" name="Picture 29">
            <a:extLst>
              <a:ext uri="{FF2B5EF4-FFF2-40B4-BE49-F238E27FC236}">
                <a16:creationId xmlns:a16="http://schemas.microsoft.com/office/drawing/2014/main" id="{05D29D54-E14A-4679-95CF-25E6EC2BD5A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alphaModFix amt="8000"/>
            <a:extLst>
              <a:ext uri="{28A0092B-C50C-407E-A947-70E740481C1C}">
                <a14:useLocalDpi xmlns:a14="http://schemas.microsoft.com/office/drawing/2010/main" val="0"/>
              </a:ext>
            </a:extLst>
          </a:blip>
          <a:srcRect l="19483" b="19117"/>
          <a:stretch/>
        </p:blipFill>
        <p:spPr>
          <a:xfrm rot="5400000">
            <a:off x="381679" y="-364574"/>
            <a:ext cx="4180119" cy="4943475"/>
          </a:xfrm>
          <a:custGeom>
            <a:avLst/>
            <a:gdLst>
              <a:gd name="connsiteX0" fmla="*/ 0 w 4180119"/>
              <a:gd name="connsiteY0" fmla="*/ 4943475 h 4943475"/>
              <a:gd name="connsiteX1" fmla="*/ 0 w 4180119"/>
              <a:gd name="connsiteY1" fmla="*/ 0 h 4943475"/>
              <a:gd name="connsiteX2" fmla="*/ 669547 w 4180119"/>
              <a:gd name="connsiteY2" fmla="*/ 0 h 4943475"/>
              <a:gd name="connsiteX3" fmla="*/ 669547 w 4180119"/>
              <a:gd name="connsiteY3" fmla="*/ 4276977 h 4943475"/>
              <a:gd name="connsiteX4" fmla="*/ 4180119 w 4180119"/>
              <a:gd name="connsiteY4" fmla="*/ 4276977 h 4943475"/>
              <a:gd name="connsiteX5" fmla="*/ 4180119 w 4180119"/>
              <a:gd name="connsiteY5" fmla="*/ 4943475 h 4943475"/>
              <a:gd name="connsiteX6" fmla="*/ 0 w 4180119"/>
              <a:gd name="connsiteY6" fmla="*/ 4943475 h 494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80119" h="4943475">
                <a:moveTo>
                  <a:pt x="0" y="4943475"/>
                </a:moveTo>
                <a:lnTo>
                  <a:pt x="0" y="0"/>
                </a:lnTo>
                <a:lnTo>
                  <a:pt x="669547" y="0"/>
                </a:lnTo>
                <a:lnTo>
                  <a:pt x="669547" y="4276977"/>
                </a:lnTo>
                <a:lnTo>
                  <a:pt x="4180119" y="4276977"/>
                </a:lnTo>
                <a:lnTo>
                  <a:pt x="4180119" y="4943475"/>
                </a:lnTo>
                <a:lnTo>
                  <a:pt x="0" y="4943475"/>
                </a:lnTo>
                <a:close/>
              </a:path>
            </a:pathLst>
          </a:custGeom>
        </p:spPr>
      </p:pic>
      <p:pic>
        <p:nvPicPr>
          <p:cNvPr id="6" name="Audio 5">
            <a:hlinkClick r:id="" action="ppaction://media"/>
            <a:extLst>
              <a:ext uri="{FF2B5EF4-FFF2-40B4-BE49-F238E27FC236}">
                <a16:creationId xmlns:a16="http://schemas.microsoft.com/office/drawing/2014/main" id="{C50F8AE9-0A1B-41F1-8B8A-C6C9232B42D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124376263"/>
      </p:ext>
    </p:extLst>
  </p:cSld>
  <p:clrMapOvr>
    <a:masterClrMapping/>
  </p:clrMapOvr>
  <mc:AlternateContent xmlns:mc="http://schemas.openxmlformats.org/markup-compatibility/2006">
    <mc:Choice xmlns:p14="http://schemas.microsoft.com/office/powerpoint/2010/main" Requires="p14">
      <p:transition spd="slow" p14:dur="2000" advTm="9194"/>
    </mc:Choice>
    <mc:Fallback>
      <p:transition spd="slow" advTm="91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0" presetClass="entr" presetSubtype="0" fill="hold" nodeType="withEffect">
                                  <p:stCondLst>
                                    <p:cond delay="0"/>
                                  </p:stCondLst>
                                  <p:iterate>
                                    <p:tmPct val="10000"/>
                                  </p:iterate>
                                  <p:childTnLst>
                                    <p:set>
                                      <p:cBhvr>
                                        <p:cTn id="8" dur="1" fill="hold">
                                          <p:stCondLst>
                                            <p:cond delay="0"/>
                                          </p:stCondLst>
                                        </p:cTn>
                                        <p:tgtEl>
                                          <p:spTgt spid="30"/>
                                        </p:tgtEl>
                                        <p:attrNameLst>
                                          <p:attrName>style.visibility</p:attrName>
                                        </p:attrNameLst>
                                      </p:cBhvr>
                                      <p:to>
                                        <p:strVal val="visible"/>
                                      </p:to>
                                    </p:set>
                                    <p:animEffect transition="in" filter="fade">
                                      <p:cBhvr>
                                        <p:cTn id="9" dur="700"/>
                                        <p:tgtEl>
                                          <p:spTgt spid="30"/>
                                        </p:tgtEl>
                                      </p:cBhvr>
                                    </p:animEffect>
                                  </p:childTnLst>
                                </p:cTn>
                              </p:par>
                              <p:par>
                                <p:cTn id="10" presetID="10" presetClass="entr" presetSubtype="0" fill="hold" nodeType="withEffect">
                                  <p:stCondLst>
                                    <p:cond delay="0"/>
                                  </p:stCondLst>
                                  <p:iterate>
                                    <p:tmPct val="10000"/>
                                  </p:iterate>
                                  <p:childTnLst>
                                    <p:set>
                                      <p:cBhvr>
                                        <p:cTn id="11" dur="1" fill="hold">
                                          <p:stCondLst>
                                            <p:cond delay="0"/>
                                          </p:stCondLst>
                                        </p:cTn>
                                        <p:tgtEl>
                                          <p:spTgt spid="28"/>
                                        </p:tgtEl>
                                        <p:attrNameLst>
                                          <p:attrName>style.visibility</p:attrName>
                                        </p:attrNameLst>
                                      </p:cBhvr>
                                      <p:to>
                                        <p:strVal val="visible"/>
                                      </p:to>
                                    </p:set>
                                    <p:animEffect transition="in" filter="fade">
                                      <p:cBhvr>
                                        <p:cTn id="12" dur="700"/>
                                        <p:tgtEl>
                                          <p:spTgt spid="28"/>
                                        </p:tgtEl>
                                      </p:cBhvr>
                                    </p:animEffect>
                                  </p:childTnLst>
                                </p:cTn>
                              </p:par>
                              <p:par>
                                <p:cTn id="13" presetID="10" presetClass="entr" presetSubtype="0" fill="hold" grpId="0" nodeType="withEffect">
                                  <p:stCondLst>
                                    <p:cond delay="1000"/>
                                  </p:stCondLst>
                                  <p:iterate>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700"/>
                                        <p:tgtEl>
                                          <p:spTgt spid="2"/>
                                        </p:tgtEl>
                                      </p:cBhvr>
                                    </p:animEffect>
                                  </p:childTnLst>
                                </p:cTn>
                              </p:par>
                              <p:par>
                                <p:cTn id="16" presetID="10" presetClass="entr" presetSubtype="0" fill="hold" grpId="0" nodeType="withEffect">
                                  <p:stCondLst>
                                    <p:cond delay="1500"/>
                                  </p:stCondLst>
                                  <p:iterate>
                                    <p:tmPct val="10000"/>
                                  </p:iterate>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700"/>
                                        <p:tgtEl>
                                          <p:spTgt spid="3">
                                            <p:txEl>
                                              <p:pRg st="0" end="0"/>
                                            </p:txEl>
                                          </p:spTgt>
                                        </p:tgtEl>
                                      </p:cBhvr>
                                    </p:animEffect>
                                  </p:childTnLst>
                                </p:cTn>
                              </p:par>
                              <p:par>
                                <p:cTn id="19" presetID="10" presetClass="entr" presetSubtype="0" fill="hold" nodeType="withEffect">
                                  <p:stCondLst>
                                    <p:cond delay="0"/>
                                  </p:stCondLst>
                                  <p:iterate>
                                    <p:tmPct val="10000"/>
                                  </p:iterate>
                                  <p:childTnLst>
                                    <p:set>
                                      <p:cBhvr>
                                        <p:cTn id="20" dur="1" fill="hold">
                                          <p:stCondLst>
                                            <p:cond delay="0"/>
                                          </p:stCondLst>
                                        </p:cTn>
                                        <p:tgtEl>
                                          <p:spTgt spid="4"/>
                                        </p:tgtEl>
                                        <p:attrNameLst>
                                          <p:attrName>style.visibility</p:attrName>
                                        </p:attrNameLst>
                                      </p:cBhvr>
                                      <p:to>
                                        <p:strVal val="visible"/>
                                      </p:to>
                                    </p:set>
                                    <p:animEffect transition="in" filter="fade">
                                      <p:cBhvr>
                                        <p:cTn id="21"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2" fill="hold" display="0">
                  <p:stCondLst>
                    <p:cond delay="indefinite"/>
                  </p:stCondLst>
                  <p:endCondLst>
                    <p:cond evt="onStopAudio" delay="0">
                      <p:tgtEl>
                        <p:sldTgt/>
                      </p:tgtEl>
                    </p:cond>
                  </p:endCondLst>
                </p:cTn>
                <p:tgtEl>
                  <p:spTgt spid="6"/>
                </p:tgtEl>
              </p:cMediaNode>
            </p:audio>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6C35EF-DBC8-41DC-A647-F1E0F599B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6DEB0BA5-59CA-4DBF-A716-BEEC67603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id="{DAA8545C-2832-4EB7-9624-D6EEA011A8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1981" y="1"/>
            <a:ext cx="5236971" cy="6858000"/>
            <a:chOff x="20829" y="1"/>
            <a:chExt cx="5236971" cy="6857999"/>
          </a:xfrm>
        </p:grpSpPr>
        <p:pic>
          <p:nvPicPr>
            <p:cNvPr id="13" name="Picture 12">
              <a:extLst>
                <a:ext uri="{FF2B5EF4-FFF2-40B4-BE49-F238E27FC236}">
                  <a16:creationId xmlns:a16="http://schemas.microsoft.com/office/drawing/2014/main" id="{FDDB8A50-D39E-4D33-819B-739ECB9D102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4" name="Picture 13">
              <a:extLst>
                <a:ext uri="{FF2B5EF4-FFF2-40B4-BE49-F238E27FC236}">
                  <a16:creationId xmlns:a16="http://schemas.microsoft.com/office/drawing/2014/main" id="{3DCB7945-057F-4373-B268-FF1BE88A4C4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7E676791-E4F3-45ED-9C81-8647D3C53830}"/>
              </a:ext>
            </a:extLst>
          </p:cNvPr>
          <p:cNvSpPr>
            <a:spLocks noGrp="1"/>
          </p:cNvSpPr>
          <p:nvPr>
            <p:ph type="title"/>
          </p:nvPr>
        </p:nvSpPr>
        <p:spPr>
          <a:xfrm>
            <a:off x="838200" y="559813"/>
            <a:ext cx="6858000" cy="1664573"/>
          </a:xfrm>
        </p:spPr>
        <p:txBody>
          <a:bodyPr>
            <a:normAutofit/>
          </a:bodyPr>
          <a:lstStyle/>
          <a:p>
            <a:r>
              <a:rPr lang="en-US">
                <a:solidFill>
                  <a:srgbClr val="FFFFFF"/>
                </a:solidFill>
              </a:rPr>
              <a:t>References</a:t>
            </a:r>
          </a:p>
        </p:txBody>
      </p:sp>
      <p:sp>
        <p:nvSpPr>
          <p:cNvPr id="3" name="Content Placeholder 2">
            <a:extLst>
              <a:ext uri="{FF2B5EF4-FFF2-40B4-BE49-F238E27FC236}">
                <a16:creationId xmlns:a16="http://schemas.microsoft.com/office/drawing/2014/main" id="{305480C8-668A-45AF-B15E-DE02B15A81E6}"/>
              </a:ext>
            </a:extLst>
          </p:cNvPr>
          <p:cNvSpPr>
            <a:spLocks noGrp="1"/>
          </p:cNvSpPr>
          <p:nvPr>
            <p:ph idx="1"/>
          </p:nvPr>
        </p:nvSpPr>
        <p:spPr>
          <a:xfrm>
            <a:off x="838200" y="2384474"/>
            <a:ext cx="6857558" cy="3728613"/>
          </a:xfrm>
        </p:spPr>
        <p:txBody>
          <a:bodyPr>
            <a:normAutofit/>
          </a:bodyPr>
          <a:lstStyle/>
          <a:p>
            <a:pPr marL="457200" marR="0" indent="-457200">
              <a:spcBef>
                <a:spcPts val="0"/>
              </a:spcBef>
              <a:spcAft>
                <a:spcPts val="1000"/>
              </a:spcAft>
            </a:pPr>
            <a:r>
              <a:rPr lang="en-US" sz="1800">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Alzheimer's Association. (n.d.). Dementia vs. Alzheimer's disease: what is the difference? | alz.org. Retrieved from </a:t>
            </a:r>
            <a:r>
              <a:rPr lang="en-US" sz="1800" u="sng">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hlinkClick r:id="rId3"/>
              </a:rPr>
              <a:t>https://www.alz.org/alzheimers-dementia/difference-between-dementia-and-alzheimer-s</a:t>
            </a:r>
            <a:r>
              <a:rPr lang="en-US" sz="1800">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 </a:t>
            </a:r>
          </a:p>
          <a:p>
            <a:pPr marL="457200" marR="0" indent="-457200">
              <a:spcBef>
                <a:spcPts val="0"/>
              </a:spcBef>
              <a:spcAft>
                <a:spcPts val="800"/>
              </a:spcAft>
            </a:pPr>
            <a:r>
              <a:rPr lang="en-US" sz="18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Cunningham, E. L., McGuinness, B., Herron, B., &amp; Passmore, A. P. (2015). Dementia. </a:t>
            </a:r>
            <a:r>
              <a:rPr lang="en-US" sz="1800" i="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The Ulster medical journal</a:t>
            </a:r>
            <a:r>
              <a:rPr lang="en-US" sz="18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84</a:t>
            </a:r>
            <a:r>
              <a:rPr lang="en-US" sz="18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 79–87.</a:t>
            </a:r>
          </a:p>
          <a:p>
            <a:pPr marL="457200" marR="0" indent="-457200">
              <a:spcBef>
                <a:spcPts val="0"/>
              </a:spcBef>
              <a:spcAft>
                <a:spcPts val="0"/>
              </a:spcAft>
            </a:pPr>
            <a:r>
              <a:rPr lang="en-US" sz="1800">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Gray, J. R., Grove, S. K., &amp; Sutherland, S. (2017). Burns and Grove's the practice of nursing research: Appraisal, synthesis, and generation of evidence. St. Louis, MO: Elsevier.</a:t>
            </a:r>
            <a:endParaRPr lang="en-US" sz="18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800"/>
              </a:spcAft>
            </a:pPr>
            <a:endParaRPr lang="en-US" sz="18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000"/>
              </a:spcAft>
            </a:pPr>
            <a:endParaRPr lang="en-US" sz="180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endParaRPr>
          </a:p>
          <a:p>
            <a:endParaRPr lang="en-US" sz="1800">
              <a:solidFill>
                <a:srgbClr val="FFFFFF"/>
              </a:solidFill>
            </a:endParaRPr>
          </a:p>
        </p:txBody>
      </p:sp>
    </p:spTree>
    <p:extLst>
      <p:ext uri="{BB962C8B-B14F-4D97-AF65-F5344CB8AC3E}">
        <p14:creationId xmlns:p14="http://schemas.microsoft.com/office/powerpoint/2010/main" val="4216704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06C35EF-DBC8-41DC-A647-F1E0F599B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6DEB0BA5-59CA-4DBF-A716-BEEC67603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2" name="Group 11">
            <a:extLst>
              <a:ext uri="{FF2B5EF4-FFF2-40B4-BE49-F238E27FC236}">
                <a16:creationId xmlns:a16="http://schemas.microsoft.com/office/drawing/2014/main" id="{DAA8545C-2832-4EB7-9624-D6EEA011A8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1981" y="1"/>
            <a:ext cx="5236971" cy="6858000"/>
            <a:chOff x="20829" y="1"/>
            <a:chExt cx="5236971" cy="6857999"/>
          </a:xfrm>
        </p:grpSpPr>
        <p:pic>
          <p:nvPicPr>
            <p:cNvPr id="13" name="Picture 12">
              <a:extLst>
                <a:ext uri="{FF2B5EF4-FFF2-40B4-BE49-F238E27FC236}">
                  <a16:creationId xmlns:a16="http://schemas.microsoft.com/office/drawing/2014/main" id="{FDDB8A50-D39E-4D33-819B-739ECB9D102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14" name="Picture 13">
              <a:extLst>
                <a:ext uri="{FF2B5EF4-FFF2-40B4-BE49-F238E27FC236}">
                  <a16:creationId xmlns:a16="http://schemas.microsoft.com/office/drawing/2014/main" id="{3DCB7945-057F-4373-B268-FF1BE88A4C4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2">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572511B6-9133-4E6F-8E6C-BB15E8438703}"/>
              </a:ext>
            </a:extLst>
          </p:cNvPr>
          <p:cNvSpPr>
            <a:spLocks noGrp="1"/>
          </p:cNvSpPr>
          <p:nvPr>
            <p:ph type="title"/>
          </p:nvPr>
        </p:nvSpPr>
        <p:spPr>
          <a:xfrm>
            <a:off x="838200" y="559813"/>
            <a:ext cx="6858000" cy="1664573"/>
          </a:xfrm>
        </p:spPr>
        <p:txBody>
          <a:bodyPr>
            <a:normAutofit/>
          </a:bodyPr>
          <a:lstStyle/>
          <a:p>
            <a:r>
              <a:rPr lang="en-US">
                <a:solidFill>
                  <a:srgbClr val="FFFFFF"/>
                </a:solidFill>
              </a:rPr>
              <a:t>Reference cont.</a:t>
            </a:r>
          </a:p>
        </p:txBody>
      </p:sp>
      <p:sp>
        <p:nvSpPr>
          <p:cNvPr id="3" name="Content Placeholder 2">
            <a:extLst>
              <a:ext uri="{FF2B5EF4-FFF2-40B4-BE49-F238E27FC236}">
                <a16:creationId xmlns:a16="http://schemas.microsoft.com/office/drawing/2014/main" id="{65A51443-C2BF-490A-BFD5-288FCAB5C5FD}"/>
              </a:ext>
            </a:extLst>
          </p:cNvPr>
          <p:cNvSpPr>
            <a:spLocks noGrp="1"/>
          </p:cNvSpPr>
          <p:nvPr>
            <p:ph idx="1"/>
          </p:nvPr>
        </p:nvSpPr>
        <p:spPr>
          <a:xfrm>
            <a:off x="838200" y="2384474"/>
            <a:ext cx="6857558" cy="3728613"/>
          </a:xfrm>
        </p:spPr>
        <p:txBody>
          <a:bodyPr>
            <a:normAutofit/>
          </a:bodyPr>
          <a:lstStyle/>
          <a:p>
            <a:pPr marL="457200" marR="0" indent="-457200">
              <a:lnSpc>
                <a:spcPct val="100000"/>
              </a:lnSpc>
              <a:spcBef>
                <a:spcPts val="0"/>
              </a:spcBef>
              <a:spcAft>
                <a:spcPts val="800"/>
              </a:spcAft>
            </a:pPr>
            <a:r>
              <a:rPr lang="en-US" sz="18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Moreira, S. V., Justi, F. R. D. R., &amp; Moreira, M. (2018). Can musical intervention improve memory in Alzheimer's patients? Evidence from a systematic review. </a:t>
            </a:r>
            <a:r>
              <a:rPr lang="en-US" sz="1800" i="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Dementia &amp; Neuropsychologia</a:t>
            </a:r>
            <a:r>
              <a:rPr lang="en-US" sz="18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12</a:t>
            </a:r>
            <a:r>
              <a:rPr lang="en-US" sz="18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(2), 133-142.</a:t>
            </a:r>
          </a:p>
          <a:p>
            <a:pPr marL="457200" marR="0" indent="-457200">
              <a:lnSpc>
                <a:spcPct val="100000"/>
              </a:lnSpc>
              <a:spcBef>
                <a:spcPts val="0"/>
              </a:spcBef>
              <a:spcAft>
                <a:spcPts val="0"/>
              </a:spcAft>
            </a:pPr>
            <a:r>
              <a:rPr lang="en-US" sz="1800" u="sng">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Orenstein, D. (2017, </a:t>
            </a:r>
            <a:r>
              <a:rPr lang="en-US" sz="1800">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May 10). Personalized music may help nursing home residents with dementia | Brown University. Retrieved 2017 from </a:t>
            </a:r>
            <a:r>
              <a:rPr lang="en-US" sz="1800" u="sng">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hlinkClick r:id="rId3"/>
              </a:rPr>
              <a:t>https://www.brown.edu/news/2017-05-10/music</a:t>
            </a:r>
            <a:endParaRPr lang="en-US" sz="1800" u="sng">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endParaRPr>
          </a:p>
          <a:p>
            <a:pPr marL="457200" marR="0" indent="-457200">
              <a:lnSpc>
                <a:spcPct val="100000"/>
              </a:lnSpc>
              <a:spcBef>
                <a:spcPts val="0"/>
              </a:spcBef>
              <a:spcAft>
                <a:spcPts val="800"/>
              </a:spcAft>
            </a:pPr>
            <a:r>
              <a:rPr lang="en-US" sz="18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Weller, J., &amp; Budson, A. (2018). Current understanding of Alzheimer's disease diagnosis and treatment. </a:t>
            </a:r>
            <a:r>
              <a:rPr lang="en-US" sz="1800" i="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F1000Research</a:t>
            </a:r>
            <a:r>
              <a:rPr lang="en-US" sz="18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i="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7</a:t>
            </a:r>
            <a:r>
              <a:rPr lang="en-US" sz="18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F1000 Faculty Rev-1161. </a:t>
            </a:r>
            <a:r>
              <a:rPr lang="en-US" sz="18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https://doi.org/10.12688/f1000research.14506.1</a:t>
            </a:r>
            <a:r>
              <a:rPr lang="en-US" sz="18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0"/>
              </a:spcAft>
            </a:pPr>
            <a:endParaRPr lang="en-US" sz="18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0000"/>
              </a:lnSpc>
              <a:spcBef>
                <a:spcPts val="0"/>
              </a:spcBef>
              <a:spcAft>
                <a:spcPts val="800"/>
              </a:spcAft>
            </a:pPr>
            <a:endParaRPr lang="en-US" sz="18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1800">
              <a:solidFill>
                <a:srgbClr val="FFFFFF"/>
              </a:solidFill>
            </a:endParaRPr>
          </a:p>
        </p:txBody>
      </p:sp>
    </p:spTree>
    <p:extLst>
      <p:ext uri="{BB962C8B-B14F-4D97-AF65-F5344CB8AC3E}">
        <p14:creationId xmlns:p14="http://schemas.microsoft.com/office/powerpoint/2010/main" val="342570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44" name="Rectangle 43">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46" name="Group 45">
            <a:extLst>
              <a:ext uri="{FF2B5EF4-FFF2-40B4-BE49-F238E27FC236}">
                <a16:creationId xmlns:a16="http://schemas.microsoft.com/office/drawing/2014/main" id="{7AB7BDB5-BE0D-446B-AA57-16A1D859E52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47" name="Picture 46">
              <a:extLst>
                <a:ext uri="{FF2B5EF4-FFF2-40B4-BE49-F238E27FC236}">
                  <a16:creationId xmlns:a16="http://schemas.microsoft.com/office/drawing/2014/main" id="{8908FD00-E296-493C-89F7-EE7DB15D20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48" name="Picture 47">
              <a:extLst>
                <a:ext uri="{FF2B5EF4-FFF2-40B4-BE49-F238E27FC236}">
                  <a16:creationId xmlns:a16="http://schemas.microsoft.com/office/drawing/2014/main" id="{0E9000E1-E55C-4724-B0E8-CC588826F5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48B81F21-EC7C-48BE-BA9F-9EB7855B665B}"/>
              </a:ext>
            </a:extLst>
          </p:cNvPr>
          <p:cNvSpPr>
            <a:spLocks noGrp="1"/>
          </p:cNvSpPr>
          <p:nvPr>
            <p:ph type="title"/>
          </p:nvPr>
        </p:nvSpPr>
        <p:spPr>
          <a:xfrm>
            <a:off x="838201" y="559813"/>
            <a:ext cx="3352799" cy="5577934"/>
          </a:xfrm>
        </p:spPr>
        <p:txBody>
          <a:bodyPr>
            <a:normAutofit/>
          </a:bodyPr>
          <a:lstStyle/>
          <a:p>
            <a:r>
              <a:rPr lang="en-US" sz="4000"/>
              <a:t>Background</a:t>
            </a:r>
          </a:p>
        </p:txBody>
      </p:sp>
      <p:graphicFrame>
        <p:nvGraphicFramePr>
          <p:cNvPr id="5" name="Content Placeholder 2">
            <a:extLst>
              <a:ext uri="{FF2B5EF4-FFF2-40B4-BE49-F238E27FC236}">
                <a16:creationId xmlns:a16="http://schemas.microsoft.com/office/drawing/2014/main" id="{CF7CF3DA-A7D0-4BE2-81DF-FED00DD62584}"/>
              </a:ext>
            </a:extLst>
          </p:cNvPr>
          <p:cNvGraphicFramePr>
            <a:graphicFrameLocks noGrp="1"/>
          </p:cNvGraphicFramePr>
          <p:nvPr>
            <p:ph idx="1"/>
            <p:extLst>
              <p:ext uri="{D42A27DB-BD31-4B8C-83A1-F6EECF244321}">
                <p14:modId xmlns:p14="http://schemas.microsoft.com/office/powerpoint/2010/main" val="2399029557"/>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a:extLst>
              <a:ext uri="{FF2B5EF4-FFF2-40B4-BE49-F238E27FC236}">
                <a16:creationId xmlns:a16="http://schemas.microsoft.com/office/drawing/2014/main" id="{15E7B17B-A69E-4A75-A239-BE731FDAA32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2841487"/>
      </p:ext>
    </p:extLst>
  </p:cSld>
  <p:clrMapOvr>
    <a:masterClrMapping/>
  </p:clrMapOvr>
  <mc:AlternateContent xmlns:mc="http://schemas.openxmlformats.org/markup-compatibility/2006">
    <mc:Choice xmlns:p14="http://schemas.microsoft.com/office/powerpoint/2010/main" Requires="p14">
      <p:transition spd="slow" p14:dur="2000" advTm="33916"/>
    </mc:Choice>
    <mc:Fallback>
      <p:transition spd="slow" advTm="339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4" name="Group 23">
            <a:extLst>
              <a:ext uri="{FF2B5EF4-FFF2-40B4-BE49-F238E27FC236}">
                <a16:creationId xmlns:a16="http://schemas.microsoft.com/office/drawing/2014/main" id="{191D96BF-0605-446D-9590-F9A64BF8E7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3048" y="1"/>
            <a:ext cx="5236971" cy="6858000"/>
            <a:chOff x="20829" y="1"/>
            <a:chExt cx="5236971" cy="6857999"/>
          </a:xfrm>
        </p:grpSpPr>
        <p:pic>
          <p:nvPicPr>
            <p:cNvPr id="25" name="Picture 24">
              <a:extLst>
                <a:ext uri="{FF2B5EF4-FFF2-40B4-BE49-F238E27FC236}">
                  <a16:creationId xmlns:a16="http://schemas.microsoft.com/office/drawing/2014/main" id="{B79C2449-D531-4936-82F1-C560A12818D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0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6" name="Picture 25">
              <a:extLst>
                <a:ext uri="{FF2B5EF4-FFF2-40B4-BE49-F238E27FC236}">
                  <a16:creationId xmlns:a16="http://schemas.microsoft.com/office/drawing/2014/main" id="{E881F028-6F1E-42D8-B367-94F963C44C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 name="Title 1">
            <a:extLst>
              <a:ext uri="{FF2B5EF4-FFF2-40B4-BE49-F238E27FC236}">
                <a16:creationId xmlns:a16="http://schemas.microsoft.com/office/drawing/2014/main" id="{D489DBCA-0086-493A-87D1-B3F81DB4F0B9}"/>
              </a:ext>
            </a:extLst>
          </p:cNvPr>
          <p:cNvSpPr>
            <a:spLocks noGrp="1"/>
          </p:cNvSpPr>
          <p:nvPr>
            <p:ph type="title"/>
          </p:nvPr>
        </p:nvSpPr>
        <p:spPr>
          <a:xfrm>
            <a:off x="838201" y="559813"/>
            <a:ext cx="4876800" cy="5577934"/>
          </a:xfrm>
        </p:spPr>
        <p:txBody>
          <a:bodyPr>
            <a:normAutofit/>
          </a:bodyPr>
          <a:lstStyle/>
          <a:p>
            <a:r>
              <a:rPr lang="en-US"/>
              <a:t>Background</a:t>
            </a:r>
          </a:p>
        </p:txBody>
      </p:sp>
      <p:graphicFrame>
        <p:nvGraphicFramePr>
          <p:cNvPr id="5" name="Content Placeholder 2">
            <a:extLst>
              <a:ext uri="{FF2B5EF4-FFF2-40B4-BE49-F238E27FC236}">
                <a16:creationId xmlns:a16="http://schemas.microsoft.com/office/drawing/2014/main" id="{DFBF56B8-DB8A-4B83-8CF1-FB9774139B9F}"/>
              </a:ext>
            </a:extLst>
          </p:cNvPr>
          <p:cNvGraphicFramePr>
            <a:graphicFrameLocks noGrp="1"/>
          </p:cNvGraphicFramePr>
          <p:nvPr>
            <p:ph idx="1"/>
            <p:extLst>
              <p:ext uri="{D42A27DB-BD31-4B8C-83A1-F6EECF244321}">
                <p14:modId xmlns:p14="http://schemas.microsoft.com/office/powerpoint/2010/main" val="855988117"/>
              </p:ext>
            </p:extLst>
          </p:nvPr>
        </p:nvGraphicFramePr>
        <p:xfrm>
          <a:off x="6184458" y="343433"/>
          <a:ext cx="5626542" cy="57856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Audio 6">
            <a:hlinkClick r:id="" action="ppaction://media"/>
            <a:extLst>
              <a:ext uri="{FF2B5EF4-FFF2-40B4-BE49-F238E27FC236}">
                <a16:creationId xmlns:a16="http://schemas.microsoft.com/office/drawing/2014/main" id="{6CFB6870-C273-4E47-841C-165D0921A42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1378578944"/>
      </p:ext>
    </p:extLst>
  </p:cSld>
  <p:clrMapOvr>
    <a:masterClrMapping/>
  </p:clrMapOvr>
  <mc:AlternateContent xmlns:mc="http://schemas.openxmlformats.org/markup-compatibility/2006">
    <mc:Choice xmlns:p14="http://schemas.microsoft.com/office/powerpoint/2010/main" Requires="p14">
      <p:transition spd="slow" p14:dur="2000" advTm="44406"/>
    </mc:Choice>
    <mc:Fallback>
      <p:transition spd="slow" advTm="444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17DF-F5C0-4EFD-9835-FAAA778099F4}"/>
              </a:ext>
            </a:extLst>
          </p:cNvPr>
          <p:cNvSpPr>
            <a:spLocks noGrp="1"/>
          </p:cNvSpPr>
          <p:nvPr>
            <p:ph type="title"/>
          </p:nvPr>
        </p:nvSpPr>
        <p:spPr/>
        <p:txBody>
          <a:bodyPr/>
          <a:lstStyle/>
          <a:p>
            <a:r>
              <a:rPr lang="en-US" dirty="0"/>
              <a:t>Research Questions</a:t>
            </a:r>
          </a:p>
        </p:txBody>
      </p:sp>
      <p:graphicFrame>
        <p:nvGraphicFramePr>
          <p:cNvPr id="5" name="Content Placeholder 2">
            <a:extLst>
              <a:ext uri="{FF2B5EF4-FFF2-40B4-BE49-F238E27FC236}">
                <a16:creationId xmlns:a16="http://schemas.microsoft.com/office/drawing/2014/main" id="{EF176B13-DD77-4437-8C79-8A5A2F843214}"/>
              </a:ext>
            </a:extLst>
          </p:cNvPr>
          <p:cNvGraphicFramePr>
            <a:graphicFrameLocks noGrp="1"/>
          </p:cNvGraphicFramePr>
          <p:nvPr>
            <p:ph idx="1"/>
          </p:nvPr>
        </p:nvGraphicFramePr>
        <p:xfrm>
          <a:off x="458694" y="1949450"/>
          <a:ext cx="11274612" cy="41957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Audio 5">
            <a:hlinkClick r:id="" action="ppaction://media"/>
            <a:extLst>
              <a:ext uri="{FF2B5EF4-FFF2-40B4-BE49-F238E27FC236}">
                <a16:creationId xmlns:a16="http://schemas.microsoft.com/office/drawing/2014/main" id="{93B9A64B-1237-4FAA-AEC0-6109A5BC02C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403482288"/>
      </p:ext>
    </p:extLst>
  </p:cSld>
  <p:clrMapOvr>
    <a:masterClrMapping/>
  </p:clrMapOvr>
  <mc:AlternateContent xmlns:mc="http://schemas.openxmlformats.org/markup-compatibility/2006">
    <mc:Choice xmlns:p14="http://schemas.microsoft.com/office/powerpoint/2010/main" Requires="p14">
      <p:transition spd="slow" p14:dur="2000" advTm="17922"/>
    </mc:Choice>
    <mc:Fallback>
      <p:transition spd="slow" advTm="17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3EF0E40-AEB8-4DF7-A67A-7317B3BF9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813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5E54A5B0-77EF-4085-A027-90111BB41DAA}"/>
              </a:ext>
            </a:extLst>
          </p:cNvPr>
          <p:cNvSpPr>
            <a:spLocks noGrp="1"/>
          </p:cNvSpPr>
          <p:nvPr>
            <p:ph type="title"/>
          </p:nvPr>
        </p:nvSpPr>
        <p:spPr>
          <a:xfrm>
            <a:off x="838200" y="586992"/>
            <a:ext cx="4953000" cy="2308608"/>
          </a:xfrm>
        </p:spPr>
        <p:txBody>
          <a:bodyPr>
            <a:normAutofit/>
          </a:bodyPr>
          <a:lstStyle/>
          <a:p>
            <a:r>
              <a:rPr lang="en-US">
                <a:solidFill>
                  <a:srgbClr val="FFFFFF"/>
                </a:solidFill>
              </a:rPr>
              <a:t>Review of Literature </a:t>
            </a:r>
          </a:p>
        </p:txBody>
      </p:sp>
      <p:sp>
        <p:nvSpPr>
          <p:cNvPr id="3" name="Content Placeholder 2">
            <a:extLst>
              <a:ext uri="{FF2B5EF4-FFF2-40B4-BE49-F238E27FC236}">
                <a16:creationId xmlns:a16="http://schemas.microsoft.com/office/drawing/2014/main" id="{00086237-1985-4FFA-BCEB-48088121FF59}"/>
              </a:ext>
            </a:extLst>
          </p:cNvPr>
          <p:cNvSpPr>
            <a:spLocks noGrp="1"/>
          </p:cNvSpPr>
          <p:nvPr>
            <p:ph idx="1"/>
          </p:nvPr>
        </p:nvSpPr>
        <p:spPr>
          <a:xfrm>
            <a:off x="838200" y="2819400"/>
            <a:ext cx="4952681" cy="3460964"/>
          </a:xfrm>
        </p:spPr>
        <p:txBody>
          <a:bodyPr anchor="ctr">
            <a:normAutofit/>
          </a:bodyPr>
          <a:lstStyle/>
          <a:p>
            <a:pPr>
              <a:lnSpc>
                <a:spcPct val="100000"/>
              </a:lnSpc>
            </a:pPr>
            <a:r>
              <a:rPr lang="en-US" sz="1500">
                <a:solidFill>
                  <a:srgbClr val="FFFFFF"/>
                </a:solidFill>
                <a:effectLst/>
                <a:latin typeface="Times New Roman" panose="02020603050405020304" pitchFamily="18" charset="0"/>
                <a:ea typeface="Calibri" panose="020F0502020204030204" pitchFamily="34" charset="0"/>
              </a:rPr>
              <a:t>According to Weller and Budson (2018), prevalence of Alzheimer’s disease (AD) is expanding.  The chosen article supported the increase in cases over the past years. From 2000 to 2014, Alzheimer’s cases increased by 89%. The leading cost of healthcare estimates to be $500 million spent on Alzheimer’s studies and research. </a:t>
            </a:r>
          </a:p>
          <a:p>
            <a:pPr>
              <a:lnSpc>
                <a:spcPct val="100000"/>
              </a:lnSpc>
              <a:spcBef>
                <a:spcPts val="0"/>
              </a:spcBef>
              <a:spcAft>
                <a:spcPts val="800"/>
              </a:spcAft>
            </a:pPr>
            <a:r>
              <a:rPr lang="en-US" sz="15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Cunningham, McGuiness, Herron, and Passmore (2015) further discuss how many people dementia affects. 1.3% of the population were affected with dementia of some type. Alzheimer’s affected 50-60% of population. Vascular dementia affects 20% and Lewy Body affects the other 5%. Numbers are increasing with this distressing disease and awareness is made for interventional therapy.</a:t>
            </a:r>
            <a:endParaRPr lang="en-US" sz="15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1500">
              <a:solidFill>
                <a:srgbClr val="FFFFFF"/>
              </a:solidFill>
            </a:endParaRPr>
          </a:p>
        </p:txBody>
      </p:sp>
      <p:grpSp>
        <p:nvGrpSpPr>
          <p:cNvPr id="27" name="Group 26">
            <a:extLst>
              <a:ext uri="{FF2B5EF4-FFF2-40B4-BE49-F238E27FC236}">
                <a16:creationId xmlns:a16="http://schemas.microsoft.com/office/drawing/2014/main" id="{EE9B2788-52F7-4FD8-9A6C-1CBD701193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6955029" y="1"/>
            <a:ext cx="5236971" cy="6858000"/>
            <a:chOff x="20829" y="1"/>
            <a:chExt cx="5236971" cy="6857999"/>
          </a:xfrm>
        </p:grpSpPr>
        <p:pic>
          <p:nvPicPr>
            <p:cNvPr id="28" name="Picture 27">
              <a:extLst>
                <a:ext uri="{FF2B5EF4-FFF2-40B4-BE49-F238E27FC236}">
                  <a16:creationId xmlns:a16="http://schemas.microsoft.com/office/drawing/2014/main" id="{C927285D-4714-43A4-B813-F4723866DD3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9" name="Picture 28">
              <a:extLst>
                <a:ext uri="{FF2B5EF4-FFF2-40B4-BE49-F238E27FC236}">
                  <a16:creationId xmlns:a16="http://schemas.microsoft.com/office/drawing/2014/main" id="{5196FC73-5547-418C-A557-60B63BA6B20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pic>
        <p:nvPicPr>
          <p:cNvPr id="5" name="Picture 4" descr="A picture containing shape&#10;&#10;Description automatically generated">
            <a:extLst>
              <a:ext uri="{FF2B5EF4-FFF2-40B4-BE49-F238E27FC236}">
                <a16:creationId xmlns:a16="http://schemas.microsoft.com/office/drawing/2014/main" id="{B8C6419F-F168-4341-B4CD-D9F221240A85}"/>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2959" r="23699" b="1"/>
          <a:stretch/>
        </p:blipFill>
        <p:spPr>
          <a:xfrm>
            <a:off x="6858001" y="567942"/>
            <a:ext cx="4724400" cy="5716862"/>
          </a:xfrm>
          <a:prstGeom prst="rect">
            <a:avLst/>
          </a:prstGeom>
        </p:spPr>
      </p:pic>
      <p:pic>
        <p:nvPicPr>
          <p:cNvPr id="4" name="Audio 3">
            <a:hlinkClick r:id="" action="ppaction://media"/>
            <a:extLst>
              <a:ext uri="{FF2B5EF4-FFF2-40B4-BE49-F238E27FC236}">
                <a16:creationId xmlns:a16="http://schemas.microsoft.com/office/drawing/2014/main" id="{6F913B44-D397-482B-84D7-D05C1441655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3295080817"/>
      </p:ext>
    </p:extLst>
  </p:cSld>
  <p:clrMapOvr>
    <a:masterClrMapping/>
  </p:clrMapOvr>
  <mc:AlternateContent xmlns:mc="http://schemas.openxmlformats.org/markup-compatibility/2006">
    <mc:Choice xmlns:p14="http://schemas.microsoft.com/office/powerpoint/2010/main" Requires="p14">
      <p:transition spd="slow" p14:dur="2000" advTm="51238"/>
    </mc:Choice>
    <mc:Fallback>
      <p:transition spd="slow" advTm="512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06B1FD15-9CBB-4259-931E-1EB6A8719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9D739765-2266-4358-BC9F-0DC2A6B7CD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1"/>
            <a:ext cx="5236971" cy="6858000"/>
            <a:chOff x="20829" y="1"/>
            <a:chExt cx="5236971" cy="6857999"/>
          </a:xfrm>
        </p:grpSpPr>
        <p:pic>
          <p:nvPicPr>
            <p:cNvPr id="24" name="Picture 23">
              <a:extLst>
                <a:ext uri="{FF2B5EF4-FFF2-40B4-BE49-F238E27FC236}">
                  <a16:creationId xmlns:a16="http://schemas.microsoft.com/office/drawing/2014/main" id="{27772D55-3097-46EA-A34A-E1DFCA5E47E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duotone>
                <a:schemeClr val="accent6">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5" name="Picture 24">
              <a:extLst>
                <a:ext uri="{FF2B5EF4-FFF2-40B4-BE49-F238E27FC236}">
                  <a16:creationId xmlns:a16="http://schemas.microsoft.com/office/drawing/2014/main" id="{595646B7-AF33-4444-8ACE-CE832D4A2C2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duotone>
                <a:schemeClr val="accent6">
                  <a:shade val="45000"/>
                  <a:satMod val="135000"/>
                </a:schemeClr>
                <a:prstClr val="white"/>
              </a:duotone>
              <a:alphaModFix amt="10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7" name="Rectangle 26">
            <a:extLst>
              <a:ext uri="{FF2B5EF4-FFF2-40B4-BE49-F238E27FC236}">
                <a16:creationId xmlns:a16="http://schemas.microsoft.com/office/drawing/2014/main" id="{A3EF0E40-AEB8-4DF7-A67A-7317B3BF9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07562" y="0"/>
            <a:ext cx="61844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9CDCF425-D240-49CF-A208-27E0B0FA497D}"/>
              </a:ext>
            </a:extLst>
          </p:cNvPr>
          <p:cNvSpPr>
            <a:spLocks noGrp="1"/>
          </p:cNvSpPr>
          <p:nvPr>
            <p:ph type="title"/>
          </p:nvPr>
        </p:nvSpPr>
        <p:spPr>
          <a:xfrm>
            <a:off x="6477000" y="586992"/>
            <a:ext cx="4953000" cy="2308608"/>
          </a:xfrm>
        </p:spPr>
        <p:txBody>
          <a:bodyPr>
            <a:normAutofit/>
          </a:bodyPr>
          <a:lstStyle/>
          <a:p>
            <a:r>
              <a:rPr lang="en-US">
                <a:solidFill>
                  <a:srgbClr val="FFFFFF"/>
                </a:solidFill>
              </a:rPr>
              <a:t>Review of Literature </a:t>
            </a:r>
          </a:p>
        </p:txBody>
      </p:sp>
      <p:pic>
        <p:nvPicPr>
          <p:cNvPr id="5" name="Picture 4" descr="A picture containing shape&#10;&#10;Description automatically generated">
            <a:extLst>
              <a:ext uri="{FF2B5EF4-FFF2-40B4-BE49-F238E27FC236}">
                <a16:creationId xmlns:a16="http://schemas.microsoft.com/office/drawing/2014/main" id="{46CAEA0C-242A-49AF-BDAE-B7F207804FC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3400" y="1288623"/>
            <a:ext cx="4817466" cy="4275500"/>
          </a:xfrm>
          <a:prstGeom prst="rect">
            <a:avLst/>
          </a:prstGeom>
        </p:spPr>
      </p:pic>
      <p:sp>
        <p:nvSpPr>
          <p:cNvPr id="3" name="Content Placeholder 2">
            <a:extLst>
              <a:ext uri="{FF2B5EF4-FFF2-40B4-BE49-F238E27FC236}">
                <a16:creationId xmlns:a16="http://schemas.microsoft.com/office/drawing/2014/main" id="{0EDE5F3D-3F11-4401-954F-A54F16B4AFCC}"/>
              </a:ext>
            </a:extLst>
          </p:cNvPr>
          <p:cNvSpPr>
            <a:spLocks noGrp="1"/>
          </p:cNvSpPr>
          <p:nvPr>
            <p:ph idx="1"/>
          </p:nvPr>
        </p:nvSpPr>
        <p:spPr>
          <a:xfrm>
            <a:off x="6477000" y="2819400"/>
            <a:ext cx="4952681" cy="3460964"/>
          </a:xfrm>
        </p:spPr>
        <p:txBody>
          <a:bodyPr anchor="ctr">
            <a:normAutofit/>
          </a:bodyPr>
          <a:lstStyle/>
          <a:p>
            <a:pPr>
              <a:lnSpc>
                <a:spcPct val="100000"/>
              </a:lnSpc>
              <a:spcBef>
                <a:spcPts val="0"/>
              </a:spcBef>
              <a:spcAft>
                <a:spcPts val="800"/>
              </a:spcAft>
            </a:pPr>
            <a:r>
              <a:rPr lang="en-US" sz="180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Brown University is well-known for its’ study with music and memory for Alzheimer’s patients. The study conduction from Brown University showed positive results in a nursing home patient. Their study brought hope for caregivers and family members of Alzheimer’s patients throughout the world. Their study deemed by Brown University, showed a massive decrease in antidepressant and antipsychotic medications. Disruptive behaviors in Alzheimer’s patients also decreased (Orenstein, 2017). </a:t>
            </a:r>
            <a:endParaRPr lang="en-US" sz="18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pPr>
            <a:endParaRPr lang="en-US" sz="1800">
              <a:solidFill>
                <a:srgbClr val="FFFFFF"/>
              </a:solidFill>
            </a:endParaRPr>
          </a:p>
        </p:txBody>
      </p:sp>
      <p:pic>
        <p:nvPicPr>
          <p:cNvPr id="4" name="Audio 3">
            <a:hlinkClick r:id="" action="ppaction://media"/>
            <a:extLst>
              <a:ext uri="{FF2B5EF4-FFF2-40B4-BE49-F238E27FC236}">
                <a16:creationId xmlns:a16="http://schemas.microsoft.com/office/drawing/2014/main" id="{BC64D2A9-B9F3-4A66-9E8D-DC48B1B0341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830053961"/>
      </p:ext>
    </p:extLst>
  </p:cSld>
  <p:clrMapOvr>
    <a:masterClrMapping/>
  </p:clrMapOvr>
  <mc:AlternateContent xmlns:mc="http://schemas.openxmlformats.org/markup-compatibility/2006">
    <mc:Choice xmlns:p14="http://schemas.microsoft.com/office/powerpoint/2010/main" Requires="p14">
      <p:transition spd="slow" p14:dur="2000" advTm="29127"/>
    </mc:Choice>
    <mc:Fallback>
      <p:transition spd="slow" advTm="291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FBC8BBE5-981E-4B0B-9654-32B5668BF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23" name="Group 22">
            <a:extLst>
              <a:ext uri="{FF2B5EF4-FFF2-40B4-BE49-F238E27FC236}">
                <a16:creationId xmlns:a16="http://schemas.microsoft.com/office/drawing/2014/main" id="{545001F7-3F8F-4035-8348-1B9798C77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5236971" cy="6858000"/>
            <a:chOff x="20829" y="1"/>
            <a:chExt cx="5236971" cy="6857999"/>
          </a:xfrm>
        </p:grpSpPr>
        <p:pic>
          <p:nvPicPr>
            <p:cNvPr id="24" name="Picture 23">
              <a:extLst>
                <a:ext uri="{FF2B5EF4-FFF2-40B4-BE49-F238E27FC236}">
                  <a16:creationId xmlns:a16="http://schemas.microsoft.com/office/drawing/2014/main" id="{0A49B481-5581-4AF6-AFFC-BB62F86A3B0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alphaModFix amt="15000"/>
              <a:extLst>
                <a:ext uri="{28A0092B-C50C-407E-A947-70E740481C1C}">
                  <a14:useLocalDpi xmlns:a14="http://schemas.microsoft.com/office/drawing/2010/main" val="0"/>
                </a:ext>
              </a:extLst>
            </a:blip>
            <a:stretch>
              <a:fillRect/>
            </a:stretch>
          </p:blipFill>
          <p:spPr>
            <a:xfrm>
              <a:off x="20829" y="692703"/>
              <a:ext cx="5236971" cy="6165297"/>
            </a:xfrm>
            <a:prstGeom prst="rect">
              <a:avLst/>
            </a:prstGeom>
          </p:spPr>
        </p:pic>
        <p:pic>
          <p:nvPicPr>
            <p:cNvPr id="25" name="Picture 24">
              <a:extLst>
                <a:ext uri="{FF2B5EF4-FFF2-40B4-BE49-F238E27FC236}">
                  <a16:creationId xmlns:a16="http://schemas.microsoft.com/office/drawing/2014/main" id="{CA289CF0-18E2-49F0-8C1F-511C4BA4809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alphaModFix amt="8000"/>
              <a:extLst>
                <a:ext uri="{28A0092B-C50C-407E-A947-70E740481C1C}">
                  <a14:useLocalDpi xmlns:a14="http://schemas.microsoft.com/office/drawing/2010/main" val="0"/>
                </a:ext>
              </a:extLst>
            </a:blip>
            <a:srcRect l="19154" b="19117"/>
            <a:stretch/>
          </p:blipFill>
          <p:spPr>
            <a:xfrm rot="5400000">
              <a:off x="393956" y="-373126"/>
              <a:ext cx="4197222" cy="4943475"/>
            </a:xfrm>
            <a:prstGeom prst="rect">
              <a:avLst/>
            </a:prstGeom>
          </p:spPr>
        </p:pic>
      </p:grpSp>
      <p:sp>
        <p:nvSpPr>
          <p:cNvPr id="27" name="Rectangle 26">
            <a:extLst>
              <a:ext uri="{FF2B5EF4-FFF2-40B4-BE49-F238E27FC236}">
                <a16:creationId xmlns:a16="http://schemas.microsoft.com/office/drawing/2014/main" id="{0DADC141-2CF4-4D22-BFEF-05FB358E4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43A66C0-8F79-4D55-8A61-9E980D5FEE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228" y="685800"/>
            <a:ext cx="10820400" cy="54864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CFD77C-1207-45B6-A972-29721F6C5F89}"/>
              </a:ext>
            </a:extLst>
          </p:cNvPr>
          <p:cNvSpPr>
            <a:spLocks noGrp="1"/>
          </p:cNvSpPr>
          <p:nvPr>
            <p:ph type="title"/>
          </p:nvPr>
        </p:nvSpPr>
        <p:spPr>
          <a:xfrm>
            <a:off x="1143000" y="1066800"/>
            <a:ext cx="5410200" cy="1997075"/>
          </a:xfrm>
        </p:spPr>
        <p:txBody>
          <a:bodyPr>
            <a:normAutofit/>
          </a:bodyPr>
          <a:lstStyle/>
          <a:p>
            <a:r>
              <a:rPr lang="en-US" sz="3600" dirty="0"/>
              <a:t>Review of Literature </a:t>
            </a:r>
          </a:p>
        </p:txBody>
      </p:sp>
      <p:sp>
        <p:nvSpPr>
          <p:cNvPr id="3" name="Content Placeholder 2">
            <a:extLst>
              <a:ext uri="{FF2B5EF4-FFF2-40B4-BE49-F238E27FC236}">
                <a16:creationId xmlns:a16="http://schemas.microsoft.com/office/drawing/2014/main" id="{C5CD8AA3-02FC-44D2-B3D8-2BAE1CF4827C}"/>
              </a:ext>
            </a:extLst>
          </p:cNvPr>
          <p:cNvSpPr>
            <a:spLocks noGrp="1"/>
          </p:cNvSpPr>
          <p:nvPr>
            <p:ph idx="1"/>
          </p:nvPr>
        </p:nvSpPr>
        <p:spPr>
          <a:xfrm>
            <a:off x="1143000" y="3200400"/>
            <a:ext cx="5410200" cy="2590800"/>
          </a:xfrm>
        </p:spPr>
        <p:txBody>
          <a:bodyPr>
            <a:noAutofit/>
          </a:bodyPr>
          <a:lstStyle/>
          <a:p>
            <a:pPr>
              <a:lnSpc>
                <a:spcPct val="100000"/>
              </a:lnSpc>
            </a:pPr>
            <a:r>
              <a:rPr lang="en-US" sz="1400" dirty="0">
                <a:effectLst/>
                <a:latin typeface="Times New Roman" panose="02020603050405020304" pitchFamily="18" charset="0"/>
                <a:ea typeface="Calibri" panose="020F0502020204030204" pitchFamily="34" charset="0"/>
              </a:rPr>
              <a:t>Moreira et al. (2018) carried out a study on the role of musical intervention on memory improvement in Alzheimer's patients. </a:t>
            </a:r>
          </a:p>
          <a:p>
            <a:pPr>
              <a:lnSpc>
                <a:spcPct val="100000"/>
              </a:lnSpc>
            </a:pPr>
            <a:r>
              <a:rPr lang="en-US" sz="1400" dirty="0">
                <a:effectLst/>
                <a:latin typeface="Times New Roman" panose="02020603050405020304" pitchFamily="18" charset="0"/>
                <a:ea typeface="Calibri" panose="020F0502020204030204" pitchFamily="34" charset="0"/>
              </a:rPr>
              <a:t>The focus of the investigation was to identify the benefits of utilizing music in memory treatment of patients with Alzheimer's Dementia </a:t>
            </a:r>
          </a:p>
          <a:p>
            <a:pPr>
              <a:lnSpc>
                <a:spcPct val="100000"/>
              </a:lnSpc>
            </a:pPr>
            <a:r>
              <a:rPr lang="en-US" sz="1400" dirty="0">
                <a:effectLst/>
                <a:latin typeface="Times New Roman" panose="02020603050405020304" pitchFamily="18" charset="0"/>
                <a:ea typeface="Calibri" panose="020F0502020204030204" pitchFamily="34" charset="0"/>
              </a:rPr>
              <a:t>This article revealed that treatment options for dementia or Alzheimer's entail the use of drugs to curtail the disease progression as well as psychotic medication, which are essential in treating behavioral disorders. However, music is a non-pharmacological treatment that pursues to lessen the symptoms </a:t>
            </a:r>
          </a:p>
          <a:p>
            <a:pPr>
              <a:lnSpc>
                <a:spcPct val="100000"/>
              </a:lnSpc>
            </a:pPr>
            <a:r>
              <a:rPr lang="en-US" sz="1400" dirty="0">
                <a:effectLst/>
                <a:latin typeface="Times New Roman" panose="02020603050405020304" pitchFamily="18" charset="0"/>
                <a:ea typeface="Calibri" panose="020F0502020204030204" pitchFamily="34" charset="0"/>
              </a:rPr>
              <a:t>In this study, those who listened to more music and singing groups found it easier to remember more names of people they knew during their childhood stages </a:t>
            </a:r>
            <a:endParaRPr lang="en-US" sz="1400" dirty="0"/>
          </a:p>
        </p:txBody>
      </p:sp>
      <p:pic>
        <p:nvPicPr>
          <p:cNvPr id="5" name="Picture 4" descr="A picture containing shape&#10;&#10;Description automatically generated">
            <a:extLst>
              <a:ext uri="{FF2B5EF4-FFF2-40B4-BE49-F238E27FC236}">
                <a16:creationId xmlns:a16="http://schemas.microsoft.com/office/drawing/2014/main" id="{3708297B-1B31-4C5A-86B8-8645594702E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10400" y="1560979"/>
            <a:ext cx="4209625" cy="3736042"/>
          </a:xfrm>
          <a:prstGeom prst="rect">
            <a:avLst/>
          </a:prstGeom>
        </p:spPr>
      </p:pic>
      <p:pic>
        <p:nvPicPr>
          <p:cNvPr id="9" name="Audio 8">
            <a:hlinkClick r:id="" action="ppaction://media"/>
            <a:extLst>
              <a:ext uri="{FF2B5EF4-FFF2-40B4-BE49-F238E27FC236}">
                <a16:creationId xmlns:a16="http://schemas.microsoft.com/office/drawing/2014/main" id="{A312D1E7-80FF-4434-BA6A-EBEFD0BB72D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141384060"/>
      </p:ext>
    </p:extLst>
  </p:cSld>
  <p:clrMapOvr>
    <a:masterClrMapping/>
  </p:clrMapOvr>
  <mc:AlternateContent xmlns:mc="http://schemas.openxmlformats.org/markup-compatibility/2006">
    <mc:Choice xmlns:p14="http://schemas.microsoft.com/office/powerpoint/2010/main" Requires="p14">
      <p:transition spd="slow" p14:dur="2000" advTm="60998"/>
    </mc:Choice>
    <mc:Fallback>
      <p:transition spd="slow" advTm="609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4FB2F27-3F7D-440E-A905-86607A926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AF678C14-A033-4139-BCA9-8382B03964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3" name="Rectangle 22">
            <a:extLst>
              <a:ext uri="{FF2B5EF4-FFF2-40B4-BE49-F238E27FC236}">
                <a16:creationId xmlns:a16="http://schemas.microsoft.com/office/drawing/2014/main" id="{C2D5331B-6E57-4C50-8FBB-431781288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87AF681A-B603-425D-B4A1-640D537E25EA}"/>
              </a:ext>
            </a:extLst>
          </p:cNvPr>
          <p:cNvSpPr>
            <a:spLocks noGrp="1"/>
          </p:cNvSpPr>
          <p:nvPr>
            <p:ph type="title"/>
          </p:nvPr>
        </p:nvSpPr>
        <p:spPr>
          <a:xfrm>
            <a:off x="6400800" y="461339"/>
            <a:ext cx="5332506" cy="2831136"/>
          </a:xfrm>
        </p:spPr>
        <p:txBody>
          <a:bodyPr>
            <a:normAutofit/>
          </a:bodyPr>
          <a:lstStyle/>
          <a:p>
            <a:r>
              <a:rPr lang="en-US" dirty="0">
                <a:solidFill>
                  <a:srgbClr val="FFFFFF"/>
                </a:solidFill>
              </a:rPr>
              <a:t>Methodology</a:t>
            </a:r>
          </a:p>
        </p:txBody>
      </p:sp>
      <p:pic>
        <p:nvPicPr>
          <p:cNvPr id="9" name="Picture 8" descr="Diagram, engineering drawing&#10;&#10;Description automatically generated">
            <a:extLst>
              <a:ext uri="{FF2B5EF4-FFF2-40B4-BE49-F238E27FC236}">
                <a16:creationId xmlns:a16="http://schemas.microsoft.com/office/drawing/2014/main" id="{BB949B99-0D39-41C8-99CF-1421871768BD}"/>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r="41737" b="-1"/>
          <a:stretch/>
        </p:blipFill>
        <p:spPr>
          <a:xfrm>
            <a:off x="-1" y="10"/>
            <a:ext cx="5985983" cy="6857990"/>
          </a:xfrm>
          <a:prstGeom prst="rect">
            <a:avLst/>
          </a:prstGeom>
        </p:spPr>
      </p:pic>
      <p:grpSp>
        <p:nvGrpSpPr>
          <p:cNvPr id="25" name="Group 24">
            <a:extLst>
              <a:ext uri="{FF2B5EF4-FFF2-40B4-BE49-F238E27FC236}">
                <a16:creationId xmlns:a16="http://schemas.microsoft.com/office/drawing/2014/main" id="{E4A40E9D-B0FA-4A78-B58C-87A64C4FD5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8727783" y="5080"/>
            <a:ext cx="3464215" cy="4598234"/>
            <a:chOff x="8059620" y="41922"/>
            <a:chExt cx="3997615" cy="6816077"/>
          </a:xfrm>
        </p:grpSpPr>
        <p:pic>
          <p:nvPicPr>
            <p:cNvPr id="26" name="Picture 25">
              <a:extLst>
                <a:ext uri="{FF2B5EF4-FFF2-40B4-BE49-F238E27FC236}">
                  <a16:creationId xmlns:a16="http://schemas.microsoft.com/office/drawing/2014/main" id="{5CEBF341-3BD6-4B3B-9B47-1FCC74EB708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alphaModFix amt="5000"/>
              <a:extLst>
                <a:ext uri="{28A0092B-C50C-407E-A947-70E740481C1C}">
                  <a14:useLocalDpi xmlns:a14="http://schemas.microsoft.com/office/drawing/2010/main" val="0"/>
                </a:ext>
              </a:extLst>
            </a:blip>
            <a:srcRect l="22818" b="17291"/>
            <a:stretch/>
          </p:blipFill>
          <p:spPr>
            <a:xfrm flipH="1">
              <a:off x="8059620" y="1345934"/>
              <a:ext cx="3997615" cy="5512065"/>
            </a:xfrm>
            <a:prstGeom prst="rect">
              <a:avLst/>
            </a:prstGeom>
          </p:spPr>
        </p:pic>
        <p:pic>
          <p:nvPicPr>
            <p:cNvPr id="27" name="Picture 26">
              <a:extLst>
                <a:ext uri="{FF2B5EF4-FFF2-40B4-BE49-F238E27FC236}">
                  <a16:creationId xmlns:a16="http://schemas.microsoft.com/office/drawing/2014/main" id="{3078DAA6-6247-4C19-B6CD-81D79702EC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alphaModFix amt="5000"/>
              <a:extLst>
                <a:ext uri="{28A0092B-C50C-407E-A947-70E740481C1C}">
                  <a14:useLocalDpi xmlns:a14="http://schemas.microsoft.com/office/drawing/2010/main" val="0"/>
                </a:ext>
              </a:extLst>
            </a:blip>
            <a:srcRect r="40690"/>
            <a:stretch/>
          </p:blipFill>
          <p:spPr>
            <a:xfrm>
              <a:off x="8915400" y="41922"/>
              <a:ext cx="3141835" cy="6816077"/>
            </a:xfrm>
            <a:prstGeom prst="rect">
              <a:avLst/>
            </a:prstGeom>
          </p:spPr>
        </p:pic>
      </p:grpSp>
      <p:sp>
        <p:nvSpPr>
          <p:cNvPr id="3" name="Content Placeholder 2">
            <a:extLst>
              <a:ext uri="{FF2B5EF4-FFF2-40B4-BE49-F238E27FC236}">
                <a16:creationId xmlns:a16="http://schemas.microsoft.com/office/drawing/2014/main" id="{4B077B87-5AE7-4831-8701-B1123EB04A52}"/>
              </a:ext>
            </a:extLst>
          </p:cNvPr>
          <p:cNvSpPr>
            <a:spLocks noGrp="1"/>
          </p:cNvSpPr>
          <p:nvPr>
            <p:ph idx="1"/>
          </p:nvPr>
        </p:nvSpPr>
        <p:spPr>
          <a:xfrm>
            <a:off x="6400812" y="3429000"/>
            <a:ext cx="5332164" cy="2585613"/>
          </a:xfrm>
        </p:spPr>
        <p:txBody>
          <a:bodyPr>
            <a:normAutofit/>
          </a:bodyPr>
          <a:lstStyle/>
          <a:p>
            <a:pPr>
              <a:lnSpc>
                <a:spcPct val="100000"/>
              </a:lnSpc>
              <a:spcBef>
                <a:spcPts val="0"/>
              </a:spcBef>
              <a:buFontTx/>
              <a:buChar char="-"/>
            </a:pPr>
            <a:r>
              <a:rPr lang="en-US" sz="1500" dirty="0">
                <a:solidFill>
                  <a:srgbClr val="FFFFFF"/>
                </a:solidFill>
                <a:latin typeface="Times New Roman" panose="02020603050405020304" pitchFamily="18" charset="0"/>
                <a:ea typeface="MS Mincho" panose="02020609040205080304" pitchFamily="49" charset="-128"/>
                <a:cs typeface="Times New Roman" panose="02020603050405020304" pitchFamily="18" charset="0"/>
              </a:rPr>
              <a:t>I am doing a scoping paper as my research method</a:t>
            </a:r>
          </a:p>
          <a:p>
            <a:pPr>
              <a:lnSpc>
                <a:spcPct val="100000"/>
              </a:lnSpc>
              <a:spcBef>
                <a:spcPts val="0"/>
              </a:spcBef>
              <a:buFontTx/>
              <a:buChar char="-"/>
            </a:pPr>
            <a:r>
              <a:rPr lang="en-US" sz="1500" dirty="0">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I will review other studies that have been conducted related to music and memory therapy for </a:t>
            </a:r>
            <a:r>
              <a:rPr lang="en-US" sz="1500" dirty="0" err="1">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Alzheimers</a:t>
            </a:r>
            <a:r>
              <a:rPr lang="en-US" sz="1500" dirty="0">
                <a:solidFill>
                  <a:srgbClr val="FFFFFF"/>
                </a:solidFill>
                <a:effectLst/>
                <a:latin typeface="Times New Roman" panose="02020603050405020304" pitchFamily="18" charset="0"/>
                <a:ea typeface="MS Mincho" panose="02020609040205080304" pitchFamily="49" charset="-128"/>
                <a:cs typeface="Times New Roman" panose="02020603050405020304" pitchFamily="18" charset="0"/>
              </a:rPr>
              <a:t> patients</a:t>
            </a:r>
            <a:endParaRPr lang="en-US" sz="1500" dirty="0">
              <a:solidFill>
                <a:srgbClr val="FFFFFF"/>
              </a:solidFill>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0000"/>
              </a:lnSpc>
            </a:pPr>
            <a:endParaRPr lang="en-US" sz="1500" dirty="0">
              <a:solidFill>
                <a:srgbClr val="FFFFFF"/>
              </a:solidFill>
            </a:endParaRPr>
          </a:p>
        </p:txBody>
      </p:sp>
      <p:pic>
        <p:nvPicPr>
          <p:cNvPr id="4" name="Audio 3">
            <a:hlinkClick r:id="" action="ppaction://media"/>
            <a:extLst>
              <a:ext uri="{FF2B5EF4-FFF2-40B4-BE49-F238E27FC236}">
                <a16:creationId xmlns:a16="http://schemas.microsoft.com/office/drawing/2014/main" id="{F8CA458E-E631-4B90-98F9-0E153DA42D97}"/>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4173842469"/>
      </p:ext>
    </p:extLst>
  </p:cSld>
  <p:clrMapOvr>
    <a:masterClrMapping/>
  </p:clrMapOvr>
  <mc:AlternateContent xmlns:mc="http://schemas.openxmlformats.org/markup-compatibility/2006">
    <mc:Choice xmlns:p14="http://schemas.microsoft.com/office/powerpoint/2010/main" Requires="p14">
      <p:transition spd="slow" p14:dur="2000" advTm="13490"/>
    </mc:Choice>
    <mc:Fallback>
      <p:transition spd="slow" advTm="13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6" name="Rectangle 25">
            <a:extLst>
              <a:ext uri="{FF2B5EF4-FFF2-40B4-BE49-F238E27FC236}">
                <a16:creationId xmlns:a16="http://schemas.microsoft.com/office/drawing/2014/main" id="{A56932E6-5BA9-4C85-82EA-A307011BB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62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BB65FE17-8FA6-41FE-8C98-29EA8F45EBF3}"/>
              </a:ext>
            </a:extLst>
          </p:cNvPr>
          <p:cNvSpPr>
            <a:spLocks noGrp="1"/>
          </p:cNvSpPr>
          <p:nvPr>
            <p:ph type="title"/>
          </p:nvPr>
        </p:nvSpPr>
        <p:spPr>
          <a:xfrm>
            <a:off x="1198182" y="381000"/>
            <a:ext cx="10003218" cy="1600124"/>
          </a:xfrm>
        </p:spPr>
        <p:txBody>
          <a:bodyPr>
            <a:normAutofit/>
          </a:bodyPr>
          <a:lstStyle/>
          <a:p>
            <a:r>
              <a:rPr lang="en-US">
                <a:solidFill>
                  <a:srgbClr val="FFFFFF"/>
                </a:solidFill>
              </a:rPr>
              <a:t>Summary </a:t>
            </a:r>
          </a:p>
        </p:txBody>
      </p:sp>
      <p:graphicFrame>
        <p:nvGraphicFramePr>
          <p:cNvPr id="17" name="Content Placeholder 2">
            <a:extLst>
              <a:ext uri="{FF2B5EF4-FFF2-40B4-BE49-F238E27FC236}">
                <a16:creationId xmlns:a16="http://schemas.microsoft.com/office/drawing/2014/main" id="{D5E7A023-AC61-4D8C-BA9D-884371D492D6}"/>
              </a:ext>
            </a:extLst>
          </p:cNvPr>
          <p:cNvGraphicFramePr>
            <a:graphicFrameLocks noGrp="1"/>
          </p:cNvGraphicFramePr>
          <p:nvPr>
            <p:ph idx="1"/>
            <p:extLst>
              <p:ext uri="{D42A27DB-BD31-4B8C-83A1-F6EECF244321}">
                <p14:modId xmlns:p14="http://schemas.microsoft.com/office/powerpoint/2010/main" val="1361962301"/>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a:extLst>
              <a:ext uri="{FF2B5EF4-FFF2-40B4-BE49-F238E27FC236}">
                <a16:creationId xmlns:a16="http://schemas.microsoft.com/office/drawing/2014/main" id="{7E6E5FB5-9969-4C18-B637-67266E90F5F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52238" y="6218238"/>
            <a:ext cx="487362" cy="487362"/>
          </a:xfrm>
          <a:prstGeom prst="rect">
            <a:avLst/>
          </a:prstGeom>
        </p:spPr>
      </p:pic>
    </p:spTree>
    <p:extLst>
      <p:ext uri="{BB962C8B-B14F-4D97-AF65-F5344CB8AC3E}">
        <p14:creationId xmlns:p14="http://schemas.microsoft.com/office/powerpoint/2010/main" val="2992706905"/>
      </p:ext>
    </p:extLst>
  </p:cSld>
  <p:clrMapOvr>
    <a:masterClrMapping/>
  </p:clrMapOvr>
  <mc:AlternateContent xmlns:mc="http://schemas.openxmlformats.org/markup-compatibility/2006">
    <mc:Choice xmlns:p14="http://schemas.microsoft.com/office/powerpoint/2010/main" Requires="p14">
      <p:transition spd="slow" p14:dur="2000" advTm="10969"/>
    </mc:Choice>
    <mc:Fallback>
      <p:transition spd="slow" advTm="109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DappledVTI">
  <a:themeElements>
    <a:clrScheme name="AnalogousFromDarkSeedLeftStep">
      <a:dk1>
        <a:srgbClr val="000000"/>
      </a:dk1>
      <a:lt1>
        <a:srgbClr val="FFFFFF"/>
      </a:lt1>
      <a:dk2>
        <a:srgbClr val="322A1C"/>
      </a:dk2>
      <a:lt2>
        <a:srgbClr val="F0F3F2"/>
      </a:lt2>
      <a:accent1>
        <a:srgbClr val="CF417D"/>
      </a:accent1>
      <a:accent2>
        <a:srgbClr val="BD2FA6"/>
      </a:accent2>
      <a:accent3>
        <a:srgbClr val="AA41CF"/>
      </a:accent3>
      <a:accent4>
        <a:srgbClr val="673CC1"/>
      </a:accent4>
      <a:accent5>
        <a:srgbClr val="414ECF"/>
      </a:accent5>
      <a:accent6>
        <a:srgbClr val="2F77BD"/>
      </a:accent6>
      <a:hlink>
        <a:srgbClr val="493FBF"/>
      </a:hlink>
      <a:folHlink>
        <a:srgbClr val="7F7F7F"/>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docProps/app.xml><?xml version="1.0" encoding="utf-8"?>
<Properties xmlns="http://schemas.openxmlformats.org/officeDocument/2006/extended-properties" xmlns:vt="http://schemas.openxmlformats.org/officeDocument/2006/docPropsVTypes">
  <TotalTime>64</TotalTime>
  <Words>861</Words>
  <Application>Microsoft Office PowerPoint</Application>
  <PresentationFormat>Widescreen</PresentationFormat>
  <Paragraphs>38</Paragraphs>
  <Slides>11</Slides>
  <Notes>0</Notes>
  <HiddenSlides>0</HiddenSlides>
  <MMClips>9</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Avenir Next LT Pro</vt:lpstr>
      <vt:lpstr>AvenirNext LT Pro Medium</vt:lpstr>
      <vt:lpstr>Calibri</vt:lpstr>
      <vt:lpstr>Sabon Next LT</vt:lpstr>
      <vt:lpstr>Times New Roman</vt:lpstr>
      <vt:lpstr>DappledVTI</vt:lpstr>
      <vt:lpstr>Music &amp; Memory Therapy for Alzheimer’s Patients</vt:lpstr>
      <vt:lpstr>Background</vt:lpstr>
      <vt:lpstr>Background</vt:lpstr>
      <vt:lpstr>Research Questions</vt:lpstr>
      <vt:lpstr>Review of Literature </vt:lpstr>
      <vt:lpstr>Review of Literature </vt:lpstr>
      <vt:lpstr>Review of Literature </vt:lpstr>
      <vt:lpstr>Methodology</vt:lpstr>
      <vt:lpstr>Summary </vt:lpstr>
      <vt:lpstr>References</vt:lpstr>
      <vt:lpstr>Reference cont.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&amp; Memory Therapy for Alzheimer’s Patients</dc:title>
  <dc:creator>Erica Shiver</dc:creator>
  <cp:lastModifiedBy>Erica Shiver</cp:lastModifiedBy>
  <cp:revision>7</cp:revision>
  <dcterms:created xsi:type="dcterms:W3CDTF">2021-04-25T13:58:34Z</dcterms:created>
  <dcterms:modified xsi:type="dcterms:W3CDTF">2022-03-29T01:19:17Z</dcterms:modified>
</cp:coreProperties>
</file>